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4" r:id="rId1"/>
    <p:sldMasterId id="2147483695" r:id="rId2"/>
  </p:sldMasterIdLst>
  <p:notesMasterIdLst>
    <p:notesMasterId r:id="rId46"/>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88" r:id="rId37"/>
    <p:sldId id="292" r:id="rId38"/>
    <p:sldId id="293" r:id="rId39"/>
    <p:sldId id="294" r:id="rId40"/>
    <p:sldId id="295" r:id="rId41"/>
    <p:sldId id="306" r:id="rId42"/>
    <p:sldId id="308" r:id="rId43"/>
    <p:sldId id="309" r:id="rId44"/>
    <p:sldId id="305"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Tahoma" panose="020B0604030504040204" pitchFamily="3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p:restoredTop sz="94607"/>
  </p:normalViewPr>
  <p:slideViewPr>
    <p:cSldViewPr snapToGrid="0">
      <p:cViewPr varScale="1">
        <p:scale>
          <a:sx n="165" d="100"/>
          <a:sy n="165" d="100"/>
        </p:scale>
        <p:origin x="616"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d7e9c760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6d7e9c7607_2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66a79a9c8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766a79a9c8_2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d7e9c7607_2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0" name="Google Shape;320;g6d7e9c7607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766a79a9c8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766a79a9c8_2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766a79a9c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766a79a9c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d7e9c7607_2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g6d7e9c7607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661dfe3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7661dfe36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66c24c00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66c24c00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66c24c00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766c24c00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66c24c00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66c24c00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6d7e9c7607_2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g6d7e9c7607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d7e9c760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6d7e9c760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66a79a9c8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766a79a9c8_2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766c24c00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766c24c00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766a79a9c8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766a79a9c8_2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661dfe36a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7661dfe36a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66c24c00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66c24c00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66c24c00c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766c24c00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66c24c00c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766c24c0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766c24c00c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766c24c00c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766c24c00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766c24c00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66c24c00c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66c24c00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661dfe36a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g7661dfe36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766a79a9c8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766a79a9c8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d7e9c7607_2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7" name="Google Shape;467;g6d7e9c7607_2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6d7e9c7607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2" name="Google Shape;482;g6d7e9c7607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d7e9c7607_2_5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1" name="Google Shape;491;g6d7e9c7607_2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6d7e9c7607_2_5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6" name="Google Shape;506;g6d7e9c7607_2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661dfe36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661dfe3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6d7e9c7607_2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6d7e9c7607_2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6d7e9c7607_2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6d7e9c7607_2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524" name="Google Shape;524;g6d7e9c7607_2_26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d7e9c7607_2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6d7e9c7607_2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6d7e9c7607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6d7e9c7607_2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66a79a9c8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766a79a9c8_2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6d7e9c7607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6d7e9c7607_2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11318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6d7e9c7607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6d7e9c7607_2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197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6d7e9c7607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6d7e9c7607_2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75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d7e9c7607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6d7e9c7607_2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12" name="Google Shape;612;g6d7e9c7607_2_3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66a79a9c8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766a79a9c8_2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66a79a9c8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66a79a9c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66a79a9c8_2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g766a79a9c8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66a79a9c8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66a79a9c8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d7e9c7607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g6d7e9c7607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9"/>
        <p:cNvGrpSpPr/>
        <p:nvPr/>
      </p:nvGrpSpPr>
      <p:grpSpPr>
        <a:xfrm>
          <a:off x="0" y="0"/>
          <a:ext cx="0" cy="0"/>
          <a:chOff x="0" y="0"/>
          <a:chExt cx="0" cy="0"/>
        </a:xfrm>
      </p:grpSpPr>
      <p:sp>
        <p:nvSpPr>
          <p:cNvPr id="130" name="Google Shape;130;p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1" name="Google Shape;131;p2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 name="Google Shape;13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6"/>
        <p:cNvGrpSpPr/>
        <p:nvPr/>
      </p:nvGrpSpPr>
      <p:grpSpPr>
        <a:xfrm>
          <a:off x="0" y="0"/>
          <a:ext cx="0" cy="0"/>
          <a:chOff x="0" y="0"/>
          <a:chExt cx="0" cy="0"/>
        </a:xfrm>
      </p:grpSpPr>
      <p:sp>
        <p:nvSpPr>
          <p:cNvPr id="167" name="Google Shape;167;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8" name="Google Shape;168;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69" name="Google Shape;16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p3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3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0"/>
        <p:cNvGrpSpPr/>
        <p:nvPr/>
      </p:nvGrpSpPr>
      <p:grpSpPr>
        <a:xfrm>
          <a:off x="0" y="0"/>
          <a:ext cx="0" cy="0"/>
          <a:chOff x="0" y="0"/>
          <a:chExt cx="0" cy="0"/>
        </a:xfrm>
      </p:grpSpPr>
      <p:sp>
        <p:nvSpPr>
          <p:cNvPr id="181" name="Google Shape;181;p39"/>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39"/>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3" name="Google Shape;183;p3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3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6"/>
        <p:cNvGrpSpPr/>
        <p:nvPr/>
      </p:nvGrpSpPr>
      <p:grpSpPr>
        <a:xfrm>
          <a:off x="0" y="0"/>
          <a:ext cx="0" cy="0"/>
          <a:chOff x="0" y="0"/>
          <a:chExt cx="0" cy="0"/>
        </a:xfrm>
      </p:grpSpPr>
      <p:sp>
        <p:nvSpPr>
          <p:cNvPr id="187" name="Google Shape;187;p40"/>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40"/>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9" name="Google Shape;189;p4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4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2"/>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2"/>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00" name="Google Shape;200;p4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3"/>
          <p:cNvSpPr txBox="1">
            <a:spLocks noGrp="1"/>
          </p:cNvSpPr>
          <p:nvPr>
            <p:ph type="body" idx="1"/>
          </p:nvPr>
        </p:nvSpPr>
        <p:spPr>
          <a:xfrm>
            <a:off x="457200" y="1200150"/>
            <a:ext cx="4038600" cy="339447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6" name="Google Shape;206;p43"/>
          <p:cNvSpPr txBox="1">
            <a:spLocks noGrp="1"/>
          </p:cNvSpPr>
          <p:nvPr>
            <p:ph type="body" idx="2"/>
          </p:nvPr>
        </p:nvSpPr>
        <p:spPr>
          <a:xfrm>
            <a:off x="4648200" y="1200150"/>
            <a:ext cx="4038600" cy="339447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7" name="Google Shape;207;p4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44"/>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44"/>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13" name="Google Shape;213;p44"/>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14" name="Google Shape;214;p44"/>
          <p:cNvSpPr txBox="1">
            <a:spLocks noGrp="1"/>
          </p:cNvSpPr>
          <p:nvPr>
            <p:ph type="body" idx="3"/>
          </p:nvPr>
        </p:nvSpPr>
        <p:spPr>
          <a:xfrm>
            <a:off x="4645025" y="1151335"/>
            <a:ext cx="4041775" cy="47982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15" name="Google Shape;215;p44"/>
          <p:cNvSpPr txBox="1">
            <a:spLocks noGrp="1"/>
          </p:cNvSpPr>
          <p:nvPr>
            <p:ph type="body" idx="4"/>
          </p:nvPr>
        </p:nvSpPr>
        <p:spPr>
          <a:xfrm>
            <a:off x="4645025" y="1631156"/>
            <a:ext cx="4041775" cy="2963466"/>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16" name="Google Shape;216;p4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4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4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9"/>
        <p:cNvGrpSpPr/>
        <p:nvPr/>
      </p:nvGrpSpPr>
      <p:grpSpPr>
        <a:xfrm>
          <a:off x="0" y="0"/>
          <a:ext cx="0" cy="0"/>
          <a:chOff x="0" y="0"/>
          <a:chExt cx="0" cy="0"/>
        </a:xfrm>
      </p:grpSpPr>
      <p:sp>
        <p:nvSpPr>
          <p:cNvPr id="220" name="Google Shape;220;p45"/>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45"/>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22" name="Google Shape;222;p45"/>
          <p:cNvSpPr txBox="1">
            <a:spLocks noGrp="1"/>
          </p:cNvSpPr>
          <p:nvPr>
            <p:ph type="body" idx="2"/>
          </p:nvPr>
        </p:nvSpPr>
        <p:spPr>
          <a:xfrm>
            <a:off x="457200" y="1076325"/>
            <a:ext cx="3008313" cy="35182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23" name="Google Shape;223;p4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4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6"/>
        <p:cNvGrpSpPr/>
        <p:nvPr/>
      </p:nvGrpSpPr>
      <p:grpSpPr>
        <a:xfrm>
          <a:off x="0" y="0"/>
          <a:ext cx="0" cy="0"/>
          <a:chOff x="0" y="0"/>
          <a:chExt cx="0" cy="0"/>
        </a:xfrm>
      </p:grpSpPr>
      <p:sp>
        <p:nvSpPr>
          <p:cNvPr id="227" name="Google Shape;227;p46"/>
          <p:cNvSpPr txBox="1">
            <a:spLocks noGrp="1"/>
          </p:cNvSpPr>
          <p:nvPr>
            <p:ph type="title"/>
          </p:nvPr>
        </p:nvSpPr>
        <p:spPr>
          <a:xfrm>
            <a:off x="1792288" y="3600450"/>
            <a:ext cx="5486400" cy="42505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46"/>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29" name="Google Shape;229;p46"/>
          <p:cNvSpPr txBox="1">
            <a:spLocks noGrp="1"/>
          </p:cNvSpPr>
          <p:nvPr>
            <p:ph type="body" idx="1"/>
          </p:nvPr>
        </p:nvSpPr>
        <p:spPr>
          <a:xfrm>
            <a:off x="1792288" y="4025503"/>
            <a:ext cx="5486400" cy="60364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30" name="Google Shape;230;p4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4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4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3"/>
        <p:cNvGrpSpPr/>
        <p:nvPr/>
      </p:nvGrpSpPr>
      <p:grpSpPr>
        <a:xfrm>
          <a:off x="0" y="0"/>
          <a:ext cx="0" cy="0"/>
          <a:chOff x="0" y="0"/>
          <a:chExt cx="0" cy="0"/>
        </a:xfrm>
      </p:grpSpPr>
      <p:sp>
        <p:nvSpPr>
          <p:cNvPr id="234" name="Google Shape;234;p4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47"/>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6" name="Google Shape;236;p4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4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4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9"/>
        <p:cNvGrpSpPr/>
        <p:nvPr/>
      </p:nvGrpSpPr>
      <p:grpSpPr>
        <a:xfrm>
          <a:off x="0" y="0"/>
          <a:ext cx="0" cy="0"/>
          <a:chOff x="0" y="0"/>
          <a:chExt cx="0" cy="0"/>
        </a:xfrm>
      </p:grpSpPr>
      <p:sp>
        <p:nvSpPr>
          <p:cNvPr id="240" name="Google Shape;240;p48"/>
          <p:cNvSpPr txBox="1">
            <a:spLocks noGrp="1"/>
          </p:cNvSpPr>
          <p:nvPr>
            <p:ph type="title"/>
          </p:nvPr>
        </p:nvSpPr>
        <p:spPr>
          <a:xfrm rot="5400000">
            <a:off x="5463778" y="1371600"/>
            <a:ext cx="4388644"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48"/>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2" name="Google Shape;242;p4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4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4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5"/>
        <p:cNvGrpSpPr/>
        <p:nvPr/>
      </p:nvGrpSpPr>
      <p:grpSpPr>
        <a:xfrm>
          <a:off x="0" y="0"/>
          <a:ext cx="0" cy="0"/>
          <a:chOff x="0" y="0"/>
          <a:chExt cx="0" cy="0"/>
        </a:xfrm>
      </p:grpSpPr>
      <p:sp>
        <p:nvSpPr>
          <p:cNvPr id="136" name="Google Shape;13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7" name="Google Shape;13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8" name="Google Shape;13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1" name="Google Shape;14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4" name="Google Shape;144;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5" name="Google Shape;145;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6" name="Google Shape;14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2" name="Google Shape;152;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53" name="Google Shape;15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
        <p:cNvGrpSpPr/>
        <p:nvPr/>
      </p:nvGrpSpPr>
      <p:grpSpPr>
        <a:xfrm>
          <a:off x="0" y="0"/>
          <a:ext cx="0" cy="0"/>
          <a:chOff x="0" y="0"/>
          <a:chExt cx="0" cy="0"/>
        </a:xfrm>
      </p:grpSpPr>
      <p:sp>
        <p:nvSpPr>
          <p:cNvPr id="155" name="Google Shape;155;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56" name="Google Shape;15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sp>
        <p:nvSpPr>
          <p:cNvPr id="158" name="Google Shape;158;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0" name="Google Shape;160;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1" name="Google Shape;161;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2" name="Google Shape;16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sp>
        <p:nvSpPr>
          <p:cNvPr id="164" name="Google Shape;164;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65" name="Google Shape;165;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27" name="Google Shape;12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8" name="Google Shape;12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3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2" name="Google Shape;172;p37"/>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3" name="Google Shape;173;p3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4" name="Google Shape;174;p3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5" name="Google Shape;175;p3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vous-etes-ici.net/the-spectre-of-anonymity/"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24.jp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50"/>
          <p:cNvPicPr preferRelativeResize="0"/>
          <p:nvPr/>
        </p:nvPicPr>
        <p:blipFill rotWithShape="1">
          <a:blip r:embed="rId3">
            <a:alphaModFix/>
          </a:blip>
          <a:srcRect/>
          <a:stretch/>
        </p:blipFill>
        <p:spPr>
          <a:xfrm>
            <a:off x="138200" y="184350"/>
            <a:ext cx="2887101" cy="982969"/>
          </a:xfrm>
          <a:prstGeom prst="rect">
            <a:avLst/>
          </a:prstGeom>
          <a:noFill/>
          <a:ln>
            <a:noFill/>
          </a:ln>
        </p:spPr>
      </p:pic>
      <p:sp>
        <p:nvSpPr>
          <p:cNvPr id="255" name="Google Shape;255;p50"/>
          <p:cNvSpPr txBox="1">
            <a:spLocks noGrp="1"/>
          </p:cNvSpPr>
          <p:nvPr>
            <p:ph type="ctrTitle"/>
          </p:nvPr>
        </p:nvSpPr>
        <p:spPr>
          <a:xfrm>
            <a:off x="838606" y="1887429"/>
            <a:ext cx="7260367" cy="1001352"/>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2800" dirty="0"/>
              <a:t>IST 597:</a:t>
            </a:r>
            <a:br>
              <a:rPr lang="en" sz="2800" dirty="0"/>
            </a:br>
            <a:r>
              <a:rPr lang="en" sz="2800" dirty="0"/>
              <a:t>Foundations of Data Privacy</a:t>
            </a:r>
            <a:br>
              <a:rPr lang="en" sz="2800" dirty="0"/>
            </a:br>
            <a:r>
              <a:rPr lang="en" sz="2800" i="1" dirty="0"/>
              <a:t>Introduction and course expectations</a:t>
            </a:r>
            <a:endParaRPr i="1" dirty="0"/>
          </a:p>
        </p:txBody>
      </p:sp>
      <p:sp>
        <p:nvSpPr>
          <p:cNvPr id="256" name="Google Shape;256;p50"/>
          <p:cNvSpPr txBox="1"/>
          <p:nvPr/>
        </p:nvSpPr>
        <p:spPr>
          <a:xfrm>
            <a:off x="1712362" y="3489186"/>
            <a:ext cx="5765400"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r>
              <a:rPr lang="en" sz="2600" dirty="0"/>
              <a:t>Week 1</a:t>
            </a:r>
            <a:endParaRPr sz="2600" dirty="0"/>
          </a:p>
          <a:p>
            <a:pPr marL="0" marR="0" lvl="0" indent="0" algn="ctr" rtl="0">
              <a:lnSpc>
                <a:spcPct val="90000"/>
              </a:lnSpc>
              <a:spcBef>
                <a:spcPts val="1000"/>
              </a:spcBef>
              <a:spcAft>
                <a:spcPts val="0"/>
              </a:spcAft>
              <a:buClr>
                <a:srgbClr val="000000"/>
              </a:buClr>
              <a:buSzPts val="2400"/>
              <a:buFont typeface="Arial"/>
              <a:buNone/>
            </a:pPr>
            <a:r>
              <a:rPr lang="en" sz="2600" dirty="0"/>
              <a:t>January 10, 2021</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
        <p:nvSpPr>
          <p:cNvPr id="5" name="TextBox 4">
            <a:extLst>
              <a:ext uri="{FF2B5EF4-FFF2-40B4-BE49-F238E27FC236}">
                <a16:creationId xmlns:a16="http://schemas.microsoft.com/office/drawing/2014/main" id="{9581FFFB-8BF6-3F4D-8B83-A94C9D8CEC8A}"/>
              </a:ext>
            </a:extLst>
          </p:cNvPr>
          <p:cNvSpPr txBox="1"/>
          <p:nvPr/>
        </p:nvSpPr>
        <p:spPr>
          <a:xfrm>
            <a:off x="2810435" y="4856491"/>
            <a:ext cx="6333565" cy="276999"/>
          </a:xfrm>
          <a:prstGeom prst="rect">
            <a:avLst/>
          </a:prstGeom>
          <a:noFill/>
        </p:spPr>
        <p:txBody>
          <a:bodyPr wrap="square" rtlCol="0">
            <a:spAutoFit/>
          </a:bodyPr>
          <a:lstStyle/>
          <a:p>
            <a:pPr algn="r"/>
            <a:r>
              <a:rPr lang="en-US" sz="1200" i="1" dirty="0">
                <a:solidFill>
                  <a:schemeClr val="tx1"/>
                </a:solidFill>
              </a:rPr>
              <a:t>w/ some slides courtesy of Joe Near, UVM, Anna </a:t>
            </a:r>
            <a:r>
              <a:rPr lang="en-US" sz="1200" i="1" dirty="0" err="1">
                <a:solidFill>
                  <a:schemeClr val="tx1"/>
                </a:solidFill>
              </a:rPr>
              <a:t>Squicciarini</a:t>
            </a:r>
            <a:r>
              <a:rPr lang="en-US" sz="1200" i="1" dirty="0">
                <a:solidFill>
                  <a:schemeClr val="tx1"/>
                </a:solidFill>
              </a:rPr>
              <a:t>, PSU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9"/>
          <p:cNvSpPr txBox="1">
            <a:spLocks noGrp="1"/>
          </p:cNvSpPr>
          <p:nvPr>
            <p:ph type="ctrTitle"/>
          </p:nvPr>
        </p:nvSpPr>
        <p:spPr>
          <a:xfrm>
            <a:off x="909075" y="909075"/>
            <a:ext cx="7353000" cy="2544600"/>
          </a:xfrm>
          <a:prstGeom prst="rect">
            <a:avLst/>
          </a:prstGeom>
          <a:noFill/>
          <a:ln>
            <a:noFill/>
          </a:ln>
        </p:spPr>
        <p:txBody>
          <a:bodyPr spcFirstLastPara="1" wrap="square" lIns="91425" tIns="91425" rIns="91425" bIns="91425" anchor="b" anchorCtr="0">
            <a:noAutofit/>
          </a:bodyPr>
          <a:lstStyle/>
          <a:p>
            <a:pPr marL="0" lvl="1" indent="0" algn="l" rtl="0">
              <a:spcBef>
                <a:spcPts val="0"/>
              </a:spcBef>
              <a:spcAft>
                <a:spcPts val="0"/>
              </a:spcAft>
              <a:buSzPts val="1800"/>
              <a:buNone/>
            </a:pPr>
            <a:r>
              <a:rPr lang="en" sz="2800" i="1">
                <a:solidFill>
                  <a:srgbClr val="000000"/>
                </a:solidFill>
              </a:rPr>
              <a:t>On the Internet, you might share information in a public forum. But, should you </a:t>
            </a:r>
            <a:r>
              <a:rPr lang="en" sz="2800" i="1" u="sng">
                <a:solidFill>
                  <a:srgbClr val="000000"/>
                </a:solidFill>
              </a:rPr>
              <a:t>expect</a:t>
            </a:r>
            <a:r>
              <a:rPr lang="en" sz="2800" i="1">
                <a:solidFill>
                  <a:srgbClr val="000000"/>
                </a:solidFill>
              </a:rPr>
              <a:t> this information be harvested, aggregated, analyzed, and used for specific purposes (not intended by you)?</a:t>
            </a:r>
            <a:endParaRPr sz="2800" i="1">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0"/>
          <p:cNvSpPr txBox="1"/>
          <p:nvPr/>
        </p:nvSpPr>
        <p:spPr>
          <a:xfrm>
            <a:off x="196553" y="87841"/>
            <a:ext cx="8648344" cy="95404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2400" i="0" u="none" strike="noStrike" cap="none">
                <a:solidFill>
                  <a:schemeClr val="dk1"/>
                </a:solidFill>
                <a:latin typeface="Calibri"/>
                <a:ea typeface="Calibri"/>
                <a:cs typeface="Calibri"/>
                <a:sym typeface="Calibri"/>
              </a:rPr>
              <a:t>Ubiquitous computing and ambient intelligence</a:t>
            </a:r>
            <a:endParaRPr sz="240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000"/>
              <a:buFont typeface="Calibri"/>
              <a:buNone/>
            </a:pPr>
            <a:endParaRPr sz="1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FF0000"/>
              </a:buClr>
              <a:buSzPts val="3000"/>
              <a:buFont typeface="Calibri"/>
              <a:buNone/>
            </a:pPr>
            <a:r>
              <a:rPr lang="en" sz="2400" b="0" i="1" u="none" strike="noStrike" cap="none">
                <a:solidFill>
                  <a:srgbClr val="FF0000"/>
                </a:solidFill>
                <a:latin typeface="Calibri"/>
                <a:ea typeface="Calibri"/>
                <a:cs typeface="Calibri"/>
                <a:sym typeface="Calibri"/>
              </a:rPr>
              <a:t>And their potential threats to contextual integrity</a:t>
            </a:r>
            <a:endParaRPr sz="2400" b="0" i="1" u="none" strike="noStrike" cap="none">
              <a:solidFill>
                <a:srgbClr val="FF0000"/>
              </a:solidFill>
              <a:latin typeface="Calibri"/>
              <a:ea typeface="Calibri"/>
              <a:cs typeface="Calibri"/>
              <a:sym typeface="Calibri"/>
            </a:endParaRPr>
          </a:p>
        </p:txBody>
      </p:sp>
      <p:sp>
        <p:nvSpPr>
          <p:cNvPr id="323" name="Google Shape;323;p60"/>
          <p:cNvSpPr txBox="1"/>
          <p:nvPr/>
        </p:nvSpPr>
        <p:spPr>
          <a:xfrm>
            <a:off x="196548" y="1291600"/>
            <a:ext cx="8715000" cy="10485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000"/>
              <a:buFont typeface="Arial"/>
              <a:buNone/>
            </a:pPr>
            <a:r>
              <a:rPr lang="en" sz="2000" b="0" i="0" u="none" strike="noStrike" cap="none">
                <a:solidFill>
                  <a:schemeClr val="dk1"/>
                </a:solidFill>
                <a:latin typeface="Calibri"/>
                <a:ea typeface="Calibri"/>
                <a:cs typeface="Calibri"/>
                <a:sym typeface="Calibri"/>
              </a:rPr>
              <a:t>Ubiquitous computing – Embedding micro-processors into everyday working and living environments in an invisible and unobtrusive way. </a:t>
            </a:r>
            <a:endParaRPr sz="2000" b="0" i="0" u="none" strike="noStrike" cap="none">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ts val="2000"/>
              <a:buFont typeface="Arial"/>
              <a:buNone/>
            </a:pPr>
            <a:r>
              <a:rPr lang="en"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p:txBody>
      </p:sp>
      <p:sp>
        <p:nvSpPr>
          <p:cNvPr id="324" name="Google Shape;324;p60"/>
          <p:cNvSpPr txBox="1"/>
          <p:nvPr/>
        </p:nvSpPr>
        <p:spPr>
          <a:xfrm>
            <a:off x="196553" y="2134756"/>
            <a:ext cx="8648400" cy="10485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000"/>
              <a:buFont typeface="Arial"/>
              <a:buNone/>
            </a:pPr>
            <a:r>
              <a:rPr lang="en" sz="2000" b="0" i="0" u="none" strike="noStrike" cap="none">
                <a:solidFill>
                  <a:schemeClr val="dk1"/>
                </a:solidFill>
                <a:latin typeface="Calibri"/>
                <a:ea typeface="Calibri"/>
                <a:cs typeface="Calibri"/>
                <a:sym typeface="Calibri"/>
              </a:rPr>
              <a:t>Ambient intelligence – An advanced form of ubiquitous computing that incorporates wireless communication and intelligent user interfaces, which use sensors and intelligent algorithms for profiling and context awareness.</a:t>
            </a:r>
            <a:endParaRPr sz="2000" b="0" i="0" u="none" strike="noStrike" cap="none">
              <a:solidFill>
                <a:schemeClr val="dk1"/>
              </a:solidFill>
              <a:latin typeface="Calibri"/>
              <a:ea typeface="Calibri"/>
              <a:cs typeface="Calibri"/>
              <a:sym typeface="Calibri"/>
            </a:endParaRPr>
          </a:p>
        </p:txBody>
      </p:sp>
      <p:sp>
        <p:nvSpPr>
          <p:cNvPr id="325" name="Google Shape;325;p60"/>
          <p:cNvSpPr txBox="1"/>
          <p:nvPr/>
        </p:nvSpPr>
        <p:spPr>
          <a:xfrm>
            <a:off x="1026050" y="3616250"/>
            <a:ext cx="7885500" cy="805200"/>
          </a:xfrm>
          <a:prstGeom prst="rect">
            <a:avLst/>
          </a:prstGeom>
          <a:noFill/>
          <a:ln>
            <a:noFill/>
          </a:ln>
        </p:spPr>
        <p:txBody>
          <a:bodyPr spcFirstLastPara="1" wrap="square" lIns="91425" tIns="45700" rIns="91425" bIns="45700" anchor="t" anchorCtr="0">
            <a:noAutofit/>
          </a:bodyPr>
          <a:lstStyle/>
          <a:p>
            <a:pPr marL="0" marR="0" lvl="1" indent="0" algn="l" rtl="0">
              <a:lnSpc>
                <a:spcPct val="80000"/>
              </a:lnSpc>
              <a:spcBef>
                <a:spcPts val="0"/>
              </a:spcBef>
              <a:spcAft>
                <a:spcPts val="0"/>
              </a:spcAft>
              <a:buClr>
                <a:srgbClr val="0070C0"/>
              </a:buClr>
              <a:buSzPts val="2035"/>
              <a:buFont typeface="Arial"/>
              <a:buNone/>
            </a:pPr>
            <a:r>
              <a:rPr lang="en" sz="2035" b="0" i="1" u="none" strike="noStrike" cap="none">
                <a:solidFill>
                  <a:srgbClr val="0070C0"/>
                </a:solidFill>
                <a:latin typeface="Calibri"/>
                <a:ea typeface="Calibri"/>
                <a:cs typeface="Calibri"/>
                <a:sym typeface="Calibri"/>
              </a:rPr>
              <a:t>Imagine: </a:t>
            </a:r>
            <a:r>
              <a:rPr lang="en" sz="2035" b="0" i="0" u="none" strike="noStrike" cap="none">
                <a:solidFill>
                  <a:srgbClr val="0070C0"/>
                </a:solidFill>
                <a:latin typeface="Calibri"/>
                <a:ea typeface="Calibri"/>
                <a:cs typeface="Calibri"/>
                <a:sym typeface="Calibri"/>
              </a:rPr>
              <a:t>People are surrounded with possibly hundreds of intelligent, networked computers that are aware of their presence, personality and needs, and perform actions or provide information based on their perceived needs.</a:t>
            </a:r>
            <a:endParaRPr sz="2035" b="0" i="0" u="none" strike="noStrike" cap="none">
              <a:solidFill>
                <a:srgbClr val="0070C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61"/>
          <p:cNvSpPr txBox="1">
            <a:spLocks noGrp="1"/>
          </p:cNvSpPr>
          <p:nvPr>
            <p:ph type="ctrTitle"/>
          </p:nvPr>
        </p:nvSpPr>
        <p:spPr>
          <a:xfrm>
            <a:off x="909075" y="604275"/>
            <a:ext cx="7353000" cy="2544600"/>
          </a:xfrm>
          <a:prstGeom prst="rect">
            <a:avLst/>
          </a:prstGeom>
          <a:noFill/>
          <a:ln>
            <a:noFill/>
          </a:ln>
        </p:spPr>
        <p:txBody>
          <a:bodyPr spcFirstLastPara="1" wrap="square" lIns="91425" tIns="91425" rIns="91425" bIns="91425" anchor="b" anchorCtr="0">
            <a:noAutofit/>
          </a:bodyPr>
          <a:lstStyle/>
          <a:p>
            <a:pPr marL="0" lvl="1" indent="0" algn="l" rtl="0">
              <a:spcBef>
                <a:spcPts val="0"/>
              </a:spcBef>
              <a:spcAft>
                <a:spcPts val="0"/>
              </a:spcAft>
              <a:buSzPts val="1800"/>
              <a:buNone/>
            </a:pPr>
            <a:r>
              <a:rPr lang="en" sz="2800" i="1">
                <a:solidFill>
                  <a:srgbClr val="000000"/>
                </a:solidFill>
              </a:rPr>
              <a:t>Once we’ve established what information could/should be shared, how do we assure that’s (all) we’re sharing?</a:t>
            </a:r>
            <a:endParaRPr sz="2800" i="1">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Char char="●"/>
            </a:pPr>
            <a:r>
              <a:rPr lang="en" sz="2400" dirty="0">
                <a:solidFill>
                  <a:srgbClr val="000000"/>
                </a:solidFill>
              </a:rPr>
              <a:t>Naive Anonymization</a:t>
            </a:r>
            <a:endParaRPr sz="2400" dirty="0">
              <a:solidFill>
                <a:srgbClr val="000000"/>
              </a:solidFill>
            </a:endParaRPr>
          </a:p>
          <a:p>
            <a:pPr marL="0" lvl="0" indent="0" algn="l" rtl="0">
              <a:spcBef>
                <a:spcPts val="0"/>
              </a:spcBef>
              <a:spcAft>
                <a:spcPts val="0"/>
              </a:spcAft>
              <a:buNone/>
            </a:pPr>
            <a:endParaRPr sz="2400" dirty="0">
              <a:solidFill>
                <a:srgbClr val="000000"/>
              </a:solidFill>
            </a:endParaRPr>
          </a:p>
          <a:p>
            <a:pPr marL="457200" lvl="0" indent="-381000" algn="l" rtl="0">
              <a:spcBef>
                <a:spcPts val="0"/>
              </a:spcBef>
              <a:spcAft>
                <a:spcPts val="0"/>
              </a:spcAft>
              <a:buClr>
                <a:srgbClr val="000000"/>
              </a:buClr>
              <a:buSzPts val="2400"/>
              <a:buChar char="●"/>
            </a:pPr>
            <a:r>
              <a:rPr lang="en" sz="2400" dirty="0">
                <a:solidFill>
                  <a:srgbClr val="000000"/>
                </a:solidFill>
              </a:rPr>
              <a:t>Group-based anonymization (e.g., K-anonymity)</a:t>
            </a:r>
            <a:endParaRPr sz="2400" dirty="0">
              <a:solidFill>
                <a:srgbClr val="000000"/>
              </a:solidFill>
            </a:endParaRPr>
          </a:p>
          <a:p>
            <a:pPr marL="457200" lvl="0" indent="0" algn="l" rtl="0">
              <a:spcBef>
                <a:spcPts val="0"/>
              </a:spcBef>
              <a:spcAft>
                <a:spcPts val="0"/>
              </a:spcAft>
              <a:buNone/>
            </a:pPr>
            <a:endParaRPr sz="2400" dirty="0">
              <a:solidFill>
                <a:srgbClr val="000000"/>
              </a:solidFill>
            </a:endParaRPr>
          </a:p>
          <a:p>
            <a:pPr marL="457200" lvl="0" indent="-381000" algn="l" rtl="0">
              <a:spcBef>
                <a:spcPts val="0"/>
              </a:spcBef>
              <a:spcAft>
                <a:spcPts val="0"/>
              </a:spcAft>
              <a:buClr>
                <a:srgbClr val="000000"/>
              </a:buClr>
              <a:buSzPts val="2400"/>
              <a:buChar char="●"/>
            </a:pPr>
            <a:r>
              <a:rPr lang="en" sz="2400" dirty="0">
                <a:solidFill>
                  <a:srgbClr val="000000"/>
                </a:solidFill>
              </a:rPr>
              <a:t>Cryptographic-based approaches </a:t>
            </a:r>
            <a:endParaRPr sz="2400" dirty="0">
              <a:solidFill>
                <a:srgbClr val="000000"/>
              </a:solidFill>
            </a:endParaRPr>
          </a:p>
          <a:p>
            <a:pPr marL="457200" lvl="0" indent="0" algn="l" rtl="0">
              <a:spcBef>
                <a:spcPts val="0"/>
              </a:spcBef>
              <a:spcAft>
                <a:spcPts val="0"/>
              </a:spcAft>
              <a:buNone/>
            </a:pPr>
            <a:endParaRPr sz="2400" dirty="0">
              <a:solidFill>
                <a:srgbClr val="000000"/>
              </a:solidFill>
            </a:endParaRPr>
          </a:p>
          <a:p>
            <a:pPr marL="457200" lvl="0" indent="-381000" algn="l" rtl="0">
              <a:spcBef>
                <a:spcPts val="0"/>
              </a:spcBef>
              <a:spcAft>
                <a:spcPts val="0"/>
              </a:spcAft>
              <a:buClr>
                <a:srgbClr val="000000"/>
              </a:buClr>
              <a:buSzPts val="2400"/>
              <a:buChar char="●"/>
            </a:pPr>
            <a:r>
              <a:rPr lang="en" sz="2400" dirty="0">
                <a:solidFill>
                  <a:srgbClr val="000000"/>
                </a:solidFill>
              </a:rPr>
              <a:t>Differential Privacy</a:t>
            </a:r>
            <a:endParaRPr sz="2400" dirty="0">
              <a:solidFill>
                <a:srgbClr val="000000"/>
              </a:solidFill>
            </a:endParaRPr>
          </a:p>
        </p:txBody>
      </p:sp>
      <p:sp>
        <p:nvSpPr>
          <p:cNvPr id="336" name="Google Shape;336;p62"/>
          <p:cNvSpPr txBox="1"/>
          <p:nvPr/>
        </p:nvSpPr>
        <p:spPr>
          <a:xfrm>
            <a:off x="196553" y="87841"/>
            <a:ext cx="8648400" cy="71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3000" dirty="0">
                <a:solidFill>
                  <a:schemeClr val="dk1"/>
                </a:solidFill>
                <a:latin typeface="Calibri"/>
                <a:ea typeface="Calibri"/>
                <a:cs typeface="Calibri"/>
                <a:sym typeface="Calibri"/>
              </a:rPr>
              <a:t>Protecting data privacy</a:t>
            </a:r>
            <a:endParaRPr sz="3000" b="0" i="0" u="none" strike="noStrike" cap="none" dirty="0">
              <a:solidFill>
                <a:schemeClr val="dk1"/>
              </a:solidFill>
              <a:latin typeface="Calibri"/>
              <a:ea typeface="Calibri"/>
              <a:cs typeface="Calibri"/>
              <a:sym typeface="Calibri"/>
            </a:endParaRPr>
          </a:p>
        </p:txBody>
      </p:sp>
      <p:sp>
        <p:nvSpPr>
          <p:cNvPr id="337" name="Google Shape;337;p62"/>
          <p:cNvSpPr txBox="1"/>
          <p:nvPr/>
        </p:nvSpPr>
        <p:spPr>
          <a:xfrm>
            <a:off x="6002650" y="2430425"/>
            <a:ext cx="3000000" cy="56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i="1" dirty="0">
                <a:solidFill>
                  <a:srgbClr val="FF0000"/>
                </a:solidFill>
                <a:latin typeface="Calibri"/>
                <a:ea typeface="Calibri"/>
                <a:cs typeface="Calibri"/>
                <a:sym typeface="Calibri"/>
              </a:rPr>
              <a:t>Module 2</a:t>
            </a:r>
            <a:endParaRPr dirty="0"/>
          </a:p>
        </p:txBody>
      </p:sp>
      <p:sp>
        <p:nvSpPr>
          <p:cNvPr id="338" name="Google Shape;338;p62"/>
          <p:cNvSpPr txBox="1"/>
          <p:nvPr/>
        </p:nvSpPr>
        <p:spPr>
          <a:xfrm>
            <a:off x="2628050" y="4120200"/>
            <a:ext cx="2277900" cy="56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i="1" dirty="0">
                <a:solidFill>
                  <a:srgbClr val="FF0000"/>
                </a:solidFill>
                <a:latin typeface="Calibri"/>
                <a:ea typeface="Calibri"/>
                <a:cs typeface="Calibri"/>
                <a:sym typeface="Calibri"/>
              </a:rPr>
              <a:t>Module 3</a:t>
            </a:r>
            <a:endParaRPr dirty="0"/>
          </a:p>
        </p:txBody>
      </p:sp>
      <p:sp>
        <p:nvSpPr>
          <p:cNvPr id="6" name="Google Shape;338;p62">
            <a:extLst>
              <a:ext uri="{FF2B5EF4-FFF2-40B4-BE49-F238E27FC236}">
                <a16:creationId xmlns:a16="http://schemas.microsoft.com/office/drawing/2014/main" id="{987E6A7E-F481-5040-AFB5-F15B6C339429}"/>
              </a:ext>
            </a:extLst>
          </p:cNvPr>
          <p:cNvSpPr txBox="1"/>
          <p:nvPr/>
        </p:nvSpPr>
        <p:spPr>
          <a:xfrm>
            <a:off x="4677344" y="3202266"/>
            <a:ext cx="2277900" cy="56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i="1" dirty="0">
                <a:solidFill>
                  <a:srgbClr val="FF0000"/>
                </a:solidFill>
                <a:latin typeface="Calibri"/>
                <a:ea typeface="Calibri"/>
                <a:cs typeface="Calibri"/>
                <a:sym typeface="Calibri"/>
              </a:rPr>
              <a:t>Advanced Topics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4"/>
          <p:cNvSpPr/>
          <p:nvPr/>
        </p:nvSpPr>
        <p:spPr>
          <a:xfrm>
            <a:off x="260964" y="4191343"/>
            <a:ext cx="7323000" cy="69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1" u="none" strike="noStrike" cap="none">
                <a:solidFill>
                  <a:srgbClr val="0070C0"/>
                </a:solidFill>
                <a:latin typeface="Tahoma"/>
                <a:ea typeface="Tahoma"/>
                <a:cs typeface="Tahoma"/>
                <a:sym typeface="Tahoma"/>
              </a:rPr>
              <a:t>Rule of thumb: The richer the dataset, the more that can be inferred (or pieced back together) </a:t>
            </a:r>
            <a:endParaRPr sz="1800" b="0" i="1" u="none" strike="noStrike" cap="none">
              <a:solidFill>
                <a:srgbClr val="0070C0"/>
              </a:solidFill>
              <a:latin typeface="Calibri"/>
              <a:ea typeface="Calibri"/>
              <a:cs typeface="Calibri"/>
              <a:sym typeface="Calibri"/>
            </a:endParaRPr>
          </a:p>
        </p:txBody>
      </p:sp>
      <p:pic>
        <p:nvPicPr>
          <p:cNvPr id="350" name="Google Shape;350;p64"/>
          <p:cNvPicPr preferRelativeResize="0"/>
          <p:nvPr/>
        </p:nvPicPr>
        <p:blipFill rotWithShape="1">
          <a:blip r:embed="rId3">
            <a:alphaModFix/>
          </a:blip>
          <a:srcRect/>
          <a:stretch/>
        </p:blipFill>
        <p:spPr>
          <a:xfrm>
            <a:off x="2714625" y="1120141"/>
            <a:ext cx="3714750" cy="2724150"/>
          </a:xfrm>
          <a:prstGeom prst="rect">
            <a:avLst/>
          </a:prstGeom>
          <a:noFill/>
          <a:ln>
            <a:noFill/>
          </a:ln>
        </p:spPr>
      </p:pic>
      <p:sp>
        <p:nvSpPr>
          <p:cNvPr id="351" name="Google Shape;351;p64"/>
          <p:cNvSpPr txBox="1"/>
          <p:nvPr/>
        </p:nvSpPr>
        <p:spPr>
          <a:xfrm>
            <a:off x="196553" y="166153"/>
            <a:ext cx="8648400" cy="95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2400">
                <a:solidFill>
                  <a:schemeClr val="dk1"/>
                </a:solidFill>
                <a:latin typeface="Calibri"/>
                <a:ea typeface="Calibri"/>
                <a:cs typeface="Calibri"/>
                <a:sym typeface="Calibri"/>
              </a:rPr>
              <a:t>Protecting PII is nontrivial</a:t>
            </a:r>
            <a:endParaRPr sz="240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63"/>
          <p:cNvPicPr preferRelativeResize="0"/>
          <p:nvPr/>
        </p:nvPicPr>
        <p:blipFill>
          <a:blip r:embed="rId3">
            <a:alphaModFix/>
          </a:blip>
          <a:stretch>
            <a:fillRect/>
          </a:stretch>
        </p:blipFill>
        <p:spPr>
          <a:xfrm>
            <a:off x="723500" y="72800"/>
            <a:ext cx="8213175" cy="4997900"/>
          </a:xfrm>
          <a:prstGeom prst="rect">
            <a:avLst/>
          </a:prstGeom>
          <a:noFill/>
          <a:ln>
            <a:noFill/>
          </a:ln>
        </p:spPr>
      </p:pic>
      <p:sp>
        <p:nvSpPr>
          <p:cNvPr id="344" name="Google Shape;344;p63"/>
          <p:cNvSpPr txBox="1"/>
          <p:nvPr/>
        </p:nvSpPr>
        <p:spPr>
          <a:xfrm>
            <a:off x="203475" y="135650"/>
            <a:ext cx="3617400" cy="689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rPr>
              <a:t>Naive Anonymization</a:t>
            </a:r>
            <a:endParaRPr sz="2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5"/>
          <p:cNvSpPr txBox="1"/>
          <p:nvPr/>
        </p:nvSpPr>
        <p:spPr>
          <a:xfrm>
            <a:off x="196553" y="198928"/>
            <a:ext cx="8648400" cy="95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2400">
                <a:solidFill>
                  <a:schemeClr val="dk1"/>
                </a:solidFill>
                <a:latin typeface="Calibri"/>
                <a:ea typeface="Calibri"/>
                <a:cs typeface="Calibri"/>
                <a:sym typeface="Calibri"/>
              </a:rPr>
              <a:t>Re-identification Attacks</a:t>
            </a:r>
            <a:endParaRPr sz="2400" b="0" i="0" u="none" strike="noStrike" cap="none">
              <a:solidFill>
                <a:srgbClr val="000000"/>
              </a:solidFill>
              <a:latin typeface="Arial"/>
              <a:ea typeface="Arial"/>
              <a:cs typeface="Arial"/>
              <a:sym typeface="Arial"/>
            </a:endParaRPr>
          </a:p>
        </p:txBody>
      </p:sp>
      <p:pic>
        <p:nvPicPr>
          <p:cNvPr id="357" name="Google Shape;357;p65"/>
          <p:cNvPicPr preferRelativeResize="0"/>
          <p:nvPr/>
        </p:nvPicPr>
        <p:blipFill rotWithShape="1">
          <a:blip r:embed="rId3">
            <a:alphaModFix/>
          </a:blip>
          <a:srcRect t="6787" b="11725"/>
          <a:stretch/>
        </p:blipFill>
        <p:spPr>
          <a:xfrm>
            <a:off x="1021300" y="942025"/>
            <a:ext cx="6998902" cy="3670751"/>
          </a:xfrm>
          <a:prstGeom prst="rect">
            <a:avLst/>
          </a:prstGeom>
          <a:noFill/>
          <a:ln>
            <a:noFill/>
          </a:ln>
        </p:spPr>
      </p:pic>
      <p:sp>
        <p:nvSpPr>
          <p:cNvPr id="358" name="Google Shape;358;p65"/>
          <p:cNvSpPr txBox="1"/>
          <p:nvPr/>
        </p:nvSpPr>
        <p:spPr>
          <a:xfrm>
            <a:off x="1021300" y="675928"/>
            <a:ext cx="7312800" cy="1017358"/>
          </a:xfrm>
          <a:prstGeom prst="rect">
            <a:avLst/>
          </a:prstGeom>
          <a:solidFill>
            <a:srgbClr val="FFFFFF"/>
          </a:solid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ts val="2000"/>
              <a:buFont typeface="Arial"/>
              <a:buNone/>
            </a:pPr>
            <a:r>
              <a:rPr lang="en" sz="2000" dirty="0">
                <a:solidFill>
                  <a:schemeClr val="dk1"/>
                </a:solidFill>
                <a:latin typeface="Calibri"/>
                <a:ea typeface="Calibri"/>
                <a:cs typeface="Calibri"/>
                <a:sym typeface="Calibri"/>
              </a:rPr>
              <a:t>“Quasi-ID” can be used to identify individuals (given auxiliary data)</a:t>
            </a:r>
            <a:endParaRPr sz="2000" b="0" i="0" u="none" strike="noStrike" cap="none" dirty="0">
              <a:solidFill>
                <a:schemeClr val="dk1"/>
              </a:solidFill>
              <a:latin typeface="Calibri"/>
              <a:ea typeface="Calibri"/>
              <a:cs typeface="Calibri"/>
              <a:sym typeface="Calibri"/>
            </a:endParaRPr>
          </a:p>
        </p:txBody>
      </p:sp>
      <p:sp>
        <p:nvSpPr>
          <p:cNvPr id="359" name="Google Shape;359;p65"/>
          <p:cNvSpPr txBox="1"/>
          <p:nvPr/>
        </p:nvSpPr>
        <p:spPr>
          <a:xfrm>
            <a:off x="6357375" y="4826975"/>
            <a:ext cx="27870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Image: Hiroshi Nakagawa, U of Tokyo</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6"/>
          <p:cNvSpPr txBox="1"/>
          <p:nvPr/>
        </p:nvSpPr>
        <p:spPr>
          <a:xfrm>
            <a:off x="196553" y="198928"/>
            <a:ext cx="8648400" cy="95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2400">
                <a:solidFill>
                  <a:schemeClr val="dk1"/>
                </a:solidFill>
                <a:latin typeface="Calibri"/>
                <a:ea typeface="Calibri"/>
                <a:cs typeface="Calibri"/>
                <a:sym typeface="Calibri"/>
              </a:rPr>
              <a:t>Sweeny’s re-identification Attack by linking</a:t>
            </a:r>
            <a:endParaRPr sz="2400" b="0" i="0" u="none" strike="noStrike" cap="none">
              <a:solidFill>
                <a:srgbClr val="000000"/>
              </a:solidFill>
              <a:latin typeface="Arial"/>
              <a:ea typeface="Arial"/>
              <a:cs typeface="Arial"/>
              <a:sym typeface="Arial"/>
            </a:endParaRPr>
          </a:p>
        </p:txBody>
      </p:sp>
      <p:pic>
        <p:nvPicPr>
          <p:cNvPr id="365" name="Google Shape;365;p66"/>
          <p:cNvPicPr preferRelativeResize="0"/>
          <p:nvPr/>
        </p:nvPicPr>
        <p:blipFill>
          <a:blip r:embed="rId3">
            <a:alphaModFix/>
          </a:blip>
          <a:stretch>
            <a:fillRect/>
          </a:stretch>
        </p:blipFill>
        <p:spPr>
          <a:xfrm>
            <a:off x="196550" y="1749925"/>
            <a:ext cx="4112089" cy="2937201"/>
          </a:xfrm>
          <a:prstGeom prst="rect">
            <a:avLst/>
          </a:prstGeom>
          <a:noFill/>
          <a:ln>
            <a:noFill/>
          </a:ln>
        </p:spPr>
      </p:pic>
      <p:pic>
        <p:nvPicPr>
          <p:cNvPr id="366" name="Google Shape;366;p66"/>
          <p:cNvPicPr preferRelativeResize="0"/>
          <p:nvPr/>
        </p:nvPicPr>
        <p:blipFill>
          <a:blip r:embed="rId4">
            <a:alphaModFix/>
          </a:blip>
          <a:stretch>
            <a:fillRect/>
          </a:stretch>
        </p:blipFill>
        <p:spPr>
          <a:xfrm>
            <a:off x="4796400" y="1805274"/>
            <a:ext cx="4195199" cy="2937197"/>
          </a:xfrm>
          <a:prstGeom prst="rect">
            <a:avLst/>
          </a:prstGeom>
          <a:noFill/>
          <a:ln>
            <a:noFill/>
          </a:ln>
        </p:spPr>
      </p:pic>
      <p:cxnSp>
        <p:nvCxnSpPr>
          <p:cNvPr id="367" name="Google Shape;367;p66"/>
          <p:cNvCxnSpPr>
            <a:endCxn id="366" idx="1"/>
          </p:cNvCxnSpPr>
          <p:nvPr/>
        </p:nvCxnSpPr>
        <p:spPr>
          <a:xfrm rot="10800000" flipH="1">
            <a:off x="3857700" y="3273873"/>
            <a:ext cx="938700" cy="128400"/>
          </a:xfrm>
          <a:prstGeom prst="straightConnector1">
            <a:avLst/>
          </a:prstGeom>
          <a:noFill/>
          <a:ln w="9525" cap="flat" cmpd="sng">
            <a:solidFill>
              <a:schemeClr val="dk2"/>
            </a:solidFill>
            <a:prstDash val="solid"/>
            <a:round/>
            <a:headEnd type="none" w="med" len="med"/>
            <a:tailEnd type="triangle" w="med" len="med"/>
          </a:ln>
        </p:spPr>
      </p:cxnSp>
      <p:sp>
        <p:nvSpPr>
          <p:cNvPr id="368" name="Google Shape;368;p66"/>
          <p:cNvSpPr txBox="1"/>
          <p:nvPr/>
        </p:nvSpPr>
        <p:spPr>
          <a:xfrm>
            <a:off x="6133725" y="4827000"/>
            <a:ext cx="29472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Images: Catuscia Palamidessi, INRIA</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7"/>
          <p:cNvSpPr txBox="1"/>
          <p:nvPr/>
        </p:nvSpPr>
        <p:spPr>
          <a:xfrm>
            <a:off x="196553" y="198928"/>
            <a:ext cx="8648400" cy="95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2400">
                <a:solidFill>
                  <a:schemeClr val="dk1"/>
                </a:solidFill>
                <a:latin typeface="Calibri"/>
                <a:ea typeface="Calibri"/>
                <a:cs typeface="Calibri"/>
                <a:sym typeface="Calibri"/>
              </a:rPr>
              <a:t>More examples of a re-identification</a:t>
            </a:r>
            <a:endParaRPr sz="2400" b="0" i="0" u="none" strike="noStrike" cap="none">
              <a:solidFill>
                <a:srgbClr val="000000"/>
              </a:solidFill>
              <a:latin typeface="Arial"/>
              <a:ea typeface="Arial"/>
              <a:cs typeface="Arial"/>
              <a:sym typeface="Arial"/>
            </a:endParaRPr>
          </a:p>
        </p:txBody>
      </p:sp>
      <p:pic>
        <p:nvPicPr>
          <p:cNvPr id="374" name="Google Shape;374;p67"/>
          <p:cNvPicPr preferRelativeResize="0"/>
          <p:nvPr/>
        </p:nvPicPr>
        <p:blipFill rotWithShape="1">
          <a:blip r:embed="rId3">
            <a:alphaModFix/>
          </a:blip>
          <a:srcRect t="24414"/>
          <a:stretch/>
        </p:blipFill>
        <p:spPr>
          <a:xfrm>
            <a:off x="171750" y="1152925"/>
            <a:ext cx="8393201" cy="3246500"/>
          </a:xfrm>
          <a:prstGeom prst="rect">
            <a:avLst/>
          </a:prstGeom>
          <a:noFill/>
          <a:ln>
            <a:noFill/>
          </a:ln>
        </p:spPr>
      </p:pic>
      <p:sp>
        <p:nvSpPr>
          <p:cNvPr id="375" name="Google Shape;375;p67"/>
          <p:cNvSpPr txBox="1"/>
          <p:nvPr/>
        </p:nvSpPr>
        <p:spPr>
          <a:xfrm>
            <a:off x="4730400" y="708750"/>
            <a:ext cx="4413600" cy="1943700"/>
          </a:xfrm>
          <a:prstGeom prst="rect">
            <a:avLst/>
          </a:prstGeom>
          <a:solidFill>
            <a:srgbClr val="FFFFFF"/>
          </a:solid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7030A0"/>
              </a:buClr>
              <a:buSzPts val="2000"/>
              <a:buFont typeface="Arial"/>
              <a:buNone/>
            </a:pPr>
            <a:r>
              <a:rPr lang="en" sz="2000" i="1">
                <a:latin typeface="Calibri"/>
                <a:ea typeface="Calibri"/>
                <a:cs typeface="Calibri"/>
                <a:sym typeface="Calibri"/>
              </a:rPr>
              <a:t>Netflix released movie-ranking data with names replaced by random numbers and some shifting of personal details. Narayan and Shmatikov re-identified (68% accuracy) by comparing with non-anonymous IMDB.</a:t>
            </a:r>
            <a:endParaRPr sz="2000" b="0" i="1" u="none" strike="noStrike" cap="none">
              <a:latin typeface="Calibri"/>
              <a:ea typeface="Calibri"/>
              <a:cs typeface="Calibri"/>
              <a:sym typeface="Calibri"/>
            </a:endParaRPr>
          </a:p>
        </p:txBody>
      </p:sp>
      <p:cxnSp>
        <p:nvCxnSpPr>
          <p:cNvPr id="376" name="Google Shape;376;p67"/>
          <p:cNvCxnSpPr/>
          <p:nvPr/>
        </p:nvCxnSpPr>
        <p:spPr>
          <a:xfrm flipH="1">
            <a:off x="4607425" y="1086750"/>
            <a:ext cx="210600" cy="118500"/>
          </a:xfrm>
          <a:prstGeom prst="straightConnector1">
            <a:avLst/>
          </a:prstGeom>
          <a:noFill/>
          <a:ln w="19050" cap="flat" cmpd="sng">
            <a:solidFill>
              <a:srgbClr val="000000"/>
            </a:solidFill>
            <a:prstDash val="solid"/>
            <a:round/>
            <a:headEnd type="none" w="med" len="med"/>
            <a:tailEnd type="stealth"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8"/>
          <p:cNvSpPr/>
          <p:nvPr/>
        </p:nvSpPr>
        <p:spPr>
          <a:xfrm>
            <a:off x="2146802" y="1872176"/>
            <a:ext cx="5521569" cy="4847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sng" strike="noStrike" cap="none" dirty="0">
                <a:solidFill>
                  <a:schemeClr val="hlink"/>
                </a:solidFill>
                <a:latin typeface="Calibri"/>
                <a:ea typeface="Calibri"/>
                <a:cs typeface="Calibri"/>
                <a:sym typeface="Calibri"/>
                <a:hlinkClick r:id="rId3"/>
              </a:rPr>
              <a:t>https://vous-etes-ici.net/the-spectre-of-anonymity/</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382" name="Google Shape;382;p68"/>
          <p:cNvSpPr/>
          <p:nvPr/>
        </p:nvSpPr>
        <p:spPr>
          <a:xfrm>
            <a:off x="272753" y="3228526"/>
            <a:ext cx="8495944" cy="6924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400" b="0" i="1" u="none" strike="noStrike" cap="none" dirty="0">
                <a:latin typeface="Calibri"/>
                <a:ea typeface="Calibri"/>
                <a:cs typeface="Calibri"/>
                <a:sym typeface="Calibri"/>
              </a:rPr>
              <a:t>The promise of anonymity is impossible to fulfill if individual records happen to contain information – that falls outside the scope of commonly defined personally identifiable information (PII) – but that nevertheless distinguishes a person or individual.</a:t>
            </a:r>
            <a:endParaRPr sz="2400" b="0" i="1" u="none" strike="noStrike" cap="none" dirty="0">
              <a:latin typeface="Calibri"/>
              <a:ea typeface="Calibri"/>
              <a:cs typeface="Calibri"/>
              <a:sym typeface="Calibri"/>
            </a:endParaRPr>
          </a:p>
        </p:txBody>
      </p:sp>
      <p:sp>
        <p:nvSpPr>
          <p:cNvPr id="383" name="Google Shape;383;p68"/>
          <p:cNvSpPr txBox="1"/>
          <p:nvPr/>
        </p:nvSpPr>
        <p:spPr>
          <a:xfrm>
            <a:off x="196553" y="166153"/>
            <a:ext cx="8648400" cy="95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2400">
                <a:solidFill>
                  <a:schemeClr val="dk1"/>
                </a:solidFill>
                <a:latin typeface="Calibri"/>
                <a:ea typeface="Calibri"/>
                <a:cs typeface="Calibri"/>
                <a:sym typeface="Calibri"/>
              </a:rPr>
              <a:t>The Anonymous City</a:t>
            </a:r>
            <a:endParaRPr sz="240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1"/>
          <p:cNvSpPr txBox="1">
            <a:spLocks noGrp="1"/>
          </p:cNvSpPr>
          <p:nvPr>
            <p:ph type="ctrTitle"/>
          </p:nvPr>
        </p:nvSpPr>
        <p:spPr>
          <a:xfrm>
            <a:off x="941856" y="1510354"/>
            <a:ext cx="7260300" cy="1001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2800" i="1"/>
              <a:t>What is your definition of privacy?</a:t>
            </a:r>
            <a:endParaRPr i="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9"/>
          <p:cNvSpPr txBox="1"/>
          <p:nvPr/>
        </p:nvSpPr>
        <p:spPr>
          <a:xfrm>
            <a:off x="203475" y="135650"/>
            <a:ext cx="3617400" cy="689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rPr>
              <a:t>K-Anonymization</a:t>
            </a:r>
            <a:endParaRPr sz="2400">
              <a:solidFill>
                <a:schemeClr val="dk1"/>
              </a:solidFill>
            </a:endParaRPr>
          </a:p>
        </p:txBody>
      </p:sp>
      <p:sp>
        <p:nvSpPr>
          <p:cNvPr id="389" name="Google Shape;389;p69"/>
          <p:cNvSpPr txBox="1"/>
          <p:nvPr/>
        </p:nvSpPr>
        <p:spPr>
          <a:xfrm>
            <a:off x="203475" y="825350"/>
            <a:ext cx="8548500" cy="10797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000"/>
              <a:buFont typeface="Arial"/>
              <a:buNone/>
            </a:pPr>
            <a:r>
              <a:rPr lang="en" sz="2000">
                <a:solidFill>
                  <a:schemeClr val="dk1"/>
                </a:solidFill>
                <a:latin typeface="Calibri"/>
                <a:ea typeface="Calibri"/>
                <a:cs typeface="Calibri"/>
                <a:sym typeface="Calibri"/>
              </a:rPr>
              <a:t>Attributes are suppressed or generalized until each row in the database is identical with at least k-1 other row. → “At worst”, the data released narrows down an individual entry to a group of k individuals.</a:t>
            </a:r>
            <a:endParaRPr sz="2000" b="0" i="0" u="none" strike="noStrike" cap="none">
              <a:solidFill>
                <a:schemeClr val="dk1"/>
              </a:solidFill>
              <a:latin typeface="Calibri"/>
              <a:ea typeface="Calibri"/>
              <a:cs typeface="Calibri"/>
              <a:sym typeface="Calibri"/>
            </a:endParaRPr>
          </a:p>
        </p:txBody>
      </p:sp>
      <p:pic>
        <p:nvPicPr>
          <p:cNvPr id="390" name="Google Shape;390;p69"/>
          <p:cNvPicPr preferRelativeResize="0"/>
          <p:nvPr/>
        </p:nvPicPr>
        <p:blipFill>
          <a:blip r:embed="rId3">
            <a:alphaModFix/>
          </a:blip>
          <a:stretch>
            <a:fillRect/>
          </a:stretch>
        </p:blipFill>
        <p:spPr>
          <a:xfrm>
            <a:off x="1026088" y="1905050"/>
            <a:ext cx="7091836" cy="2933650"/>
          </a:xfrm>
          <a:prstGeom prst="rect">
            <a:avLst/>
          </a:prstGeom>
          <a:noFill/>
          <a:ln>
            <a:noFill/>
          </a:ln>
        </p:spPr>
      </p:pic>
      <p:sp>
        <p:nvSpPr>
          <p:cNvPr id="391" name="Google Shape;391;p69"/>
          <p:cNvSpPr txBox="1"/>
          <p:nvPr/>
        </p:nvSpPr>
        <p:spPr>
          <a:xfrm>
            <a:off x="6357375" y="4826975"/>
            <a:ext cx="27870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Image: Hiroshi Nakagawa, U of Tokyo</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0"/>
          <p:cNvSpPr txBox="1"/>
          <p:nvPr/>
        </p:nvSpPr>
        <p:spPr>
          <a:xfrm>
            <a:off x="196553" y="198928"/>
            <a:ext cx="8648400" cy="95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2400">
                <a:solidFill>
                  <a:schemeClr val="dk1"/>
                </a:solidFill>
                <a:latin typeface="Calibri"/>
                <a:ea typeface="Calibri"/>
                <a:cs typeface="Calibri"/>
                <a:sym typeface="Calibri"/>
              </a:rPr>
              <a:t>Attacks on K-Anonymization</a:t>
            </a:r>
            <a:endParaRPr sz="2400" b="0" i="0" u="none" strike="noStrike" cap="none">
              <a:solidFill>
                <a:srgbClr val="000000"/>
              </a:solidFill>
              <a:latin typeface="Arial"/>
              <a:ea typeface="Arial"/>
              <a:cs typeface="Arial"/>
              <a:sym typeface="Arial"/>
            </a:endParaRPr>
          </a:p>
        </p:txBody>
      </p:sp>
      <p:sp>
        <p:nvSpPr>
          <p:cNvPr id="397" name="Google Shape;397;p70"/>
          <p:cNvSpPr txBox="1"/>
          <p:nvPr/>
        </p:nvSpPr>
        <p:spPr>
          <a:xfrm>
            <a:off x="196550" y="688575"/>
            <a:ext cx="7713300" cy="10797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000"/>
              <a:buFont typeface="Arial"/>
              <a:buNone/>
            </a:pPr>
            <a:r>
              <a:rPr lang="en" sz="2000">
                <a:solidFill>
                  <a:schemeClr val="dk1"/>
                </a:solidFill>
                <a:latin typeface="Calibri"/>
                <a:ea typeface="Calibri"/>
                <a:cs typeface="Calibri"/>
                <a:sym typeface="Calibri"/>
              </a:rPr>
              <a:t>E.g., Homogeneity attack, Background knowledge attack</a:t>
            </a:r>
            <a:endParaRPr sz="2000" b="0" i="0" u="none" strike="noStrike" cap="none">
              <a:solidFill>
                <a:schemeClr val="dk1"/>
              </a:solidFill>
              <a:latin typeface="Calibri"/>
              <a:ea typeface="Calibri"/>
              <a:cs typeface="Calibri"/>
              <a:sym typeface="Calibri"/>
            </a:endParaRPr>
          </a:p>
        </p:txBody>
      </p:sp>
      <p:sp>
        <p:nvSpPr>
          <p:cNvPr id="398" name="Google Shape;398;p70"/>
          <p:cNvSpPr txBox="1"/>
          <p:nvPr/>
        </p:nvSpPr>
        <p:spPr>
          <a:xfrm>
            <a:off x="6357375" y="4826975"/>
            <a:ext cx="27870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Image: Hiroshi Nakagawa, U of Tokyo</a:t>
            </a:r>
            <a:endParaRPr sz="1200"/>
          </a:p>
        </p:txBody>
      </p:sp>
      <p:pic>
        <p:nvPicPr>
          <p:cNvPr id="399" name="Google Shape;399;p70"/>
          <p:cNvPicPr preferRelativeResize="0"/>
          <p:nvPr/>
        </p:nvPicPr>
        <p:blipFill>
          <a:blip r:embed="rId3">
            <a:alphaModFix/>
          </a:blip>
          <a:stretch>
            <a:fillRect/>
          </a:stretch>
        </p:blipFill>
        <p:spPr>
          <a:xfrm>
            <a:off x="389225" y="1152925"/>
            <a:ext cx="8546900" cy="36432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71"/>
          <p:cNvSpPr txBox="1"/>
          <p:nvPr/>
        </p:nvSpPr>
        <p:spPr>
          <a:xfrm>
            <a:off x="1421050" y="109800"/>
            <a:ext cx="6317700" cy="6897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i="1">
                <a:solidFill>
                  <a:schemeClr val="dk1"/>
                </a:solidFill>
              </a:rPr>
              <a:t>Toward</a:t>
            </a:r>
            <a:r>
              <a:rPr lang="en" sz="2400">
                <a:solidFill>
                  <a:schemeClr val="dk1"/>
                </a:solidFill>
              </a:rPr>
              <a:t> a solution: Differential Privacy (DP)</a:t>
            </a:r>
            <a:endParaRPr sz="2400">
              <a:solidFill>
                <a:schemeClr val="dk1"/>
              </a:solidFill>
            </a:endParaRPr>
          </a:p>
        </p:txBody>
      </p:sp>
      <p:pic>
        <p:nvPicPr>
          <p:cNvPr id="405" name="Google Shape;405;p71"/>
          <p:cNvPicPr preferRelativeResize="0"/>
          <p:nvPr/>
        </p:nvPicPr>
        <p:blipFill>
          <a:blip r:embed="rId3">
            <a:alphaModFix/>
          </a:blip>
          <a:stretch>
            <a:fillRect/>
          </a:stretch>
        </p:blipFill>
        <p:spPr>
          <a:xfrm>
            <a:off x="789850" y="746575"/>
            <a:ext cx="7552603" cy="2434200"/>
          </a:xfrm>
          <a:prstGeom prst="rect">
            <a:avLst/>
          </a:prstGeom>
          <a:noFill/>
          <a:ln>
            <a:noFill/>
          </a:ln>
        </p:spPr>
      </p:pic>
      <p:sp>
        <p:nvSpPr>
          <p:cNvPr id="406" name="Google Shape;406;p71"/>
          <p:cNvSpPr txBox="1"/>
          <p:nvPr/>
        </p:nvSpPr>
        <p:spPr>
          <a:xfrm>
            <a:off x="3391325" y="4826975"/>
            <a:ext cx="57528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http://www.cleverhans.io/privacy/2018/04/29/privacy-and-machine-learning.html</a:t>
            </a:r>
            <a:endParaRPr sz="1200"/>
          </a:p>
        </p:txBody>
      </p:sp>
      <p:sp>
        <p:nvSpPr>
          <p:cNvPr id="407" name="Google Shape;407;p71"/>
          <p:cNvSpPr/>
          <p:nvPr/>
        </p:nvSpPr>
        <p:spPr>
          <a:xfrm>
            <a:off x="515100" y="3418250"/>
            <a:ext cx="8102100" cy="62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a:solidFill>
                  <a:schemeClr val="dk1"/>
                </a:solidFill>
                <a:latin typeface="Tahoma"/>
                <a:ea typeface="Tahoma"/>
                <a:cs typeface="Tahoma"/>
                <a:sym typeface="Tahoma"/>
              </a:rPr>
              <a:t>Aim: Develop a mechanism whose output is nearly unchanged by the presence of absence of a single respondent in the database.</a:t>
            </a:r>
            <a:endParaRPr sz="1800">
              <a:solidFill>
                <a:schemeClr val="dk1"/>
              </a:solidFill>
              <a:latin typeface="Tahoma"/>
              <a:ea typeface="Tahoma"/>
              <a:cs typeface="Tahoma"/>
              <a:sym typeface="Tahoma"/>
            </a:endParaRPr>
          </a:p>
        </p:txBody>
      </p:sp>
      <p:sp>
        <p:nvSpPr>
          <p:cNvPr id="408" name="Google Shape;408;p71"/>
          <p:cNvSpPr/>
          <p:nvPr/>
        </p:nvSpPr>
        <p:spPr>
          <a:xfrm>
            <a:off x="1015700" y="4124150"/>
            <a:ext cx="7785600" cy="62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i="1">
                <a:solidFill>
                  <a:schemeClr val="dk1"/>
                </a:solidFill>
                <a:latin typeface="Tahoma"/>
                <a:ea typeface="Tahoma"/>
                <a:cs typeface="Tahoma"/>
                <a:sym typeface="Tahoma"/>
              </a:rPr>
              <a:t>Key idea: Add controlled noise (following a specific distribution) to hide the impact of a single network trace.</a:t>
            </a:r>
            <a:endParaRPr sz="1800" i="1">
              <a:solidFill>
                <a:schemeClr val="dk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72"/>
          <p:cNvSpPr txBox="1"/>
          <p:nvPr/>
        </p:nvSpPr>
        <p:spPr>
          <a:xfrm>
            <a:off x="189575" y="157300"/>
            <a:ext cx="8240700" cy="455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5493"/>
              </a:buClr>
              <a:buSzPts val="2632"/>
              <a:buFont typeface="Calibri"/>
              <a:buNone/>
            </a:pPr>
            <a:r>
              <a:rPr lang="en" sz="2400">
                <a:latin typeface="Calibri"/>
                <a:ea typeface="Calibri"/>
                <a:cs typeface="Calibri"/>
                <a:sym typeface="Calibri"/>
              </a:rPr>
              <a:t>DP: an example</a:t>
            </a:r>
            <a:endParaRPr sz="2400" b="0" u="none" strike="noStrike" cap="none">
              <a:latin typeface="Arial"/>
              <a:ea typeface="Arial"/>
              <a:cs typeface="Arial"/>
              <a:sym typeface="Arial"/>
            </a:endParaRPr>
          </a:p>
        </p:txBody>
      </p:sp>
      <p:sp>
        <p:nvSpPr>
          <p:cNvPr id="414" name="Google Shape;414;p72"/>
          <p:cNvSpPr txBox="1"/>
          <p:nvPr/>
        </p:nvSpPr>
        <p:spPr>
          <a:xfrm>
            <a:off x="196550" y="688575"/>
            <a:ext cx="8766000" cy="10797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000"/>
              <a:buFont typeface="Arial"/>
              <a:buNone/>
            </a:pPr>
            <a:r>
              <a:rPr lang="en" sz="2000">
                <a:solidFill>
                  <a:schemeClr val="dk1"/>
                </a:solidFill>
                <a:latin typeface="Calibri"/>
                <a:ea typeface="Calibri"/>
                <a:cs typeface="Calibri"/>
                <a:sym typeface="Calibri"/>
              </a:rPr>
              <a:t>In a medical database, we may want to ask queries that help to figure the correlation between disease and age, but we want to keep private information about whether a certain person has the disease.</a:t>
            </a:r>
            <a:endParaRPr sz="2000" b="0" i="0" u="none" strike="noStrike" cap="none">
              <a:solidFill>
                <a:schemeClr val="dk1"/>
              </a:solidFill>
              <a:latin typeface="Calibri"/>
              <a:ea typeface="Calibri"/>
              <a:cs typeface="Calibri"/>
              <a:sym typeface="Calibri"/>
            </a:endParaRPr>
          </a:p>
        </p:txBody>
      </p:sp>
      <p:pic>
        <p:nvPicPr>
          <p:cNvPr id="415" name="Google Shape;415;p72"/>
          <p:cNvPicPr preferRelativeResize="0"/>
          <p:nvPr/>
        </p:nvPicPr>
        <p:blipFill>
          <a:blip r:embed="rId3">
            <a:alphaModFix/>
          </a:blip>
          <a:stretch>
            <a:fillRect/>
          </a:stretch>
        </p:blipFill>
        <p:spPr>
          <a:xfrm>
            <a:off x="989400" y="1907525"/>
            <a:ext cx="6769774" cy="3013126"/>
          </a:xfrm>
          <a:prstGeom prst="rect">
            <a:avLst/>
          </a:prstGeom>
          <a:noFill/>
          <a:ln>
            <a:noFill/>
          </a:ln>
        </p:spPr>
      </p:pic>
      <p:sp>
        <p:nvSpPr>
          <p:cNvPr id="416" name="Google Shape;416;p72"/>
          <p:cNvSpPr txBox="1"/>
          <p:nvPr/>
        </p:nvSpPr>
        <p:spPr>
          <a:xfrm>
            <a:off x="6133725" y="4827000"/>
            <a:ext cx="29472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Example: Catuscia Palamidessi, INRIA</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73"/>
          <p:cNvSpPr txBox="1"/>
          <p:nvPr/>
        </p:nvSpPr>
        <p:spPr>
          <a:xfrm>
            <a:off x="249175" y="320200"/>
            <a:ext cx="8766000" cy="10797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000"/>
              <a:buFont typeface="Arial"/>
              <a:buNone/>
            </a:pPr>
            <a:r>
              <a:rPr lang="en" sz="2000">
                <a:solidFill>
                  <a:schemeClr val="dk1"/>
                </a:solidFill>
                <a:latin typeface="Calibri"/>
                <a:ea typeface="Calibri"/>
                <a:cs typeface="Calibri"/>
                <a:sym typeface="Calibri"/>
              </a:rPr>
              <a:t>Statistical queries should not reveal private information, but it is not straightforward to prevent such a breach.</a:t>
            </a:r>
            <a:endParaRPr sz="2000" b="0" i="0" u="none" strike="noStrike" cap="none">
              <a:solidFill>
                <a:schemeClr val="dk1"/>
              </a:solidFill>
              <a:latin typeface="Calibri"/>
              <a:ea typeface="Calibri"/>
              <a:cs typeface="Calibri"/>
              <a:sym typeface="Calibri"/>
            </a:endParaRPr>
          </a:p>
        </p:txBody>
      </p:sp>
      <p:pic>
        <p:nvPicPr>
          <p:cNvPr id="422" name="Google Shape;422;p73"/>
          <p:cNvPicPr preferRelativeResize="0"/>
          <p:nvPr/>
        </p:nvPicPr>
        <p:blipFill>
          <a:blip r:embed="rId3">
            <a:alphaModFix/>
          </a:blip>
          <a:stretch>
            <a:fillRect/>
          </a:stretch>
        </p:blipFill>
        <p:spPr>
          <a:xfrm>
            <a:off x="361237" y="1473350"/>
            <a:ext cx="8421525" cy="3321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74"/>
          <p:cNvPicPr preferRelativeResize="0"/>
          <p:nvPr/>
        </p:nvPicPr>
        <p:blipFill rotWithShape="1">
          <a:blip r:embed="rId3">
            <a:alphaModFix/>
          </a:blip>
          <a:srcRect l="2600" t="5637" b="1339"/>
          <a:stretch/>
        </p:blipFill>
        <p:spPr>
          <a:xfrm>
            <a:off x="1391038" y="376300"/>
            <a:ext cx="6361926" cy="4565398"/>
          </a:xfrm>
          <a:prstGeom prst="rect">
            <a:avLst/>
          </a:prstGeom>
          <a:noFill/>
          <a:ln>
            <a:noFill/>
          </a:ln>
        </p:spPr>
      </p:pic>
      <p:sp>
        <p:nvSpPr>
          <p:cNvPr id="428" name="Google Shape;428;p74"/>
          <p:cNvSpPr txBox="1"/>
          <p:nvPr/>
        </p:nvSpPr>
        <p:spPr>
          <a:xfrm>
            <a:off x="1068325" y="113150"/>
            <a:ext cx="3749700" cy="460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75"/>
          <p:cNvPicPr preferRelativeResize="0"/>
          <p:nvPr/>
        </p:nvPicPr>
        <p:blipFill>
          <a:blip r:embed="rId3">
            <a:alphaModFix/>
          </a:blip>
          <a:stretch>
            <a:fillRect/>
          </a:stretch>
        </p:blipFill>
        <p:spPr>
          <a:xfrm>
            <a:off x="1191800" y="152400"/>
            <a:ext cx="6385013" cy="4838701"/>
          </a:xfrm>
          <a:prstGeom prst="rect">
            <a:avLst/>
          </a:prstGeom>
          <a:noFill/>
          <a:ln>
            <a:noFill/>
          </a:ln>
        </p:spPr>
      </p:pic>
      <p:sp>
        <p:nvSpPr>
          <p:cNvPr id="434" name="Google Shape;434;p75"/>
          <p:cNvSpPr txBox="1"/>
          <p:nvPr/>
        </p:nvSpPr>
        <p:spPr>
          <a:xfrm>
            <a:off x="1068325" y="113150"/>
            <a:ext cx="3749700" cy="460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76"/>
          <p:cNvPicPr preferRelativeResize="0"/>
          <p:nvPr/>
        </p:nvPicPr>
        <p:blipFill rotWithShape="1">
          <a:blip r:embed="rId3">
            <a:alphaModFix/>
          </a:blip>
          <a:srcRect l="56220" t="65281"/>
          <a:stretch/>
        </p:blipFill>
        <p:spPr>
          <a:xfrm>
            <a:off x="3603875" y="3237238"/>
            <a:ext cx="2761600" cy="1673275"/>
          </a:xfrm>
          <a:prstGeom prst="rect">
            <a:avLst/>
          </a:prstGeom>
          <a:noFill/>
          <a:ln>
            <a:noFill/>
          </a:ln>
        </p:spPr>
      </p:pic>
      <p:pic>
        <p:nvPicPr>
          <p:cNvPr id="440" name="Google Shape;440;p76"/>
          <p:cNvPicPr preferRelativeResize="0"/>
          <p:nvPr/>
        </p:nvPicPr>
        <p:blipFill rotWithShape="1">
          <a:blip r:embed="rId3">
            <a:alphaModFix/>
          </a:blip>
          <a:srcRect t="14257" r="71323" b="59639"/>
          <a:stretch/>
        </p:blipFill>
        <p:spPr>
          <a:xfrm>
            <a:off x="6684362" y="2676927"/>
            <a:ext cx="2045502" cy="1422649"/>
          </a:xfrm>
          <a:prstGeom prst="rect">
            <a:avLst/>
          </a:prstGeom>
          <a:noFill/>
          <a:ln>
            <a:noFill/>
          </a:ln>
        </p:spPr>
      </p:pic>
      <p:pic>
        <p:nvPicPr>
          <p:cNvPr id="441" name="Google Shape;441;p76"/>
          <p:cNvPicPr preferRelativeResize="0"/>
          <p:nvPr/>
        </p:nvPicPr>
        <p:blipFill rotWithShape="1">
          <a:blip r:embed="rId4">
            <a:alphaModFix/>
          </a:blip>
          <a:srcRect t="41124" r="55167"/>
          <a:stretch/>
        </p:blipFill>
        <p:spPr>
          <a:xfrm>
            <a:off x="201150" y="256050"/>
            <a:ext cx="2790302" cy="2486649"/>
          </a:xfrm>
          <a:prstGeom prst="rect">
            <a:avLst/>
          </a:prstGeom>
          <a:noFill/>
          <a:ln>
            <a:noFill/>
          </a:ln>
        </p:spPr>
      </p:pic>
      <p:pic>
        <p:nvPicPr>
          <p:cNvPr id="442" name="Google Shape;442;p76"/>
          <p:cNvPicPr preferRelativeResize="0"/>
          <p:nvPr/>
        </p:nvPicPr>
        <p:blipFill rotWithShape="1">
          <a:blip r:embed="rId4">
            <a:alphaModFix/>
          </a:blip>
          <a:srcRect l="57361" t="58774"/>
          <a:stretch/>
        </p:blipFill>
        <p:spPr>
          <a:xfrm>
            <a:off x="269413" y="3203300"/>
            <a:ext cx="2653775" cy="1741151"/>
          </a:xfrm>
          <a:prstGeom prst="rect">
            <a:avLst/>
          </a:prstGeom>
          <a:noFill/>
          <a:ln>
            <a:noFill/>
          </a:ln>
        </p:spPr>
      </p:pic>
      <p:pic>
        <p:nvPicPr>
          <p:cNvPr id="443" name="Google Shape;443;p76"/>
          <p:cNvPicPr preferRelativeResize="0"/>
          <p:nvPr/>
        </p:nvPicPr>
        <p:blipFill rotWithShape="1">
          <a:blip r:embed="rId4">
            <a:alphaModFix/>
          </a:blip>
          <a:srcRect r="61333" b="68220"/>
          <a:stretch/>
        </p:blipFill>
        <p:spPr>
          <a:xfrm>
            <a:off x="6503799" y="1056800"/>
            <a:ext cx="2550749" cy="1422651"/>
          </a:xfrm>
          <a:prstGeom prst="rect">
            <a:avLst/>
          </a:prstGeom>
          <a:noFill/>
          <a:ln>
            <a:noFill/>
          </a:ln>
        </p:spPr>
      </p:pic>
      <p:pic>
        <p:nvPicPr>
          <p:cNvPr id="444" name="Google Shape;444;p76"/>
          <p:cNvPicPr preferRelativeResize="0"/>
          <p:nvPr/>
        </p:nvPicPr>
        <p:blipFill rotWithShape="1">
          <a:blip r:embed="rId3">
            <a:alphaModFix/>
          </a:blip>
          <a:srcRect l="56220" b="48405"/>
          <a:stretch/>
        </p:blipFill>
        <p:spPr>
          <a:xfrm>
            <a:off x="3603875" y="256050"/>
            <a:ext cx="2761600" cy="2486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77"/>
          <p:cNvPicPr preferRelativeResize="0"/>
          <p:nvPr/>
        </p:nvPicPr>
        <p:blipFill>
          <a:blip r:embed="rId3">
            <a:alphaModFix/>
          </a:blip>
          <a:stretch>
            <a:fillRect/>
          </a:stretch>
        </p:blipFill>
        <p:spPr>
          <a:xfrm>
            <a:off x="1519375" y="152400"/>
            <a:ext cx="6105253" cy="4838697"/>
          </a:xfrm>
          <a:prstGeom prst="rect">
            <a:avLst/>
          </a:prstGeom>
          <a:noFill/>
          <a:ln>
            <a:noFill/>
          </a:ln>
        </p:spPr>
      </p:pic>
      <p:sp>
        <p:nvSpPr>
          <p:cNvPr id="450" name="Google Shape;450;p77"/>
          <p:cNvSpPr txBox="1"/>
          <p:nvPr/>
        </p:nvSpPr>
        <p:spPr>
          <a:xfrm>
            <a:off x="1068325" y="113150"/>
            <a:ext cx="3749700" cy="460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78"/>
          <p:cNvPicPr preferRelativeResize="0"/>
          <p:nvPr/>
        </p:nvPicPr>
        <p:blipFill>
          <a:blip r:embed="rId3">
            <a:alphaModFix/>
          </a:blip>
          <a:stretch>
            <a:fillRect/>
          </a:stretch>
        </p:blipFill>
        <p:spPr>
          <a:xfrm>
            <a:off x="1141706" y="2"/>
            <a:ext cx="6860588" cy="514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2"/>
          <p:cNvSpPr txBox="1"/>
          <p:nvPr/>
        </p:nvSpPr>
        <p:spPr>
          <a:xfrm>
            <a:off x="196553" y="87841"/>
            <a:ext cx="8071793" cy="71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3000">
                <a:solidFill>
                  <a:schemeClr val="dk1"/>
                </a:solidFill>
                <a:latin typeface="Calibri"/>
                <a:ea typeface="Calibri"/>
                <a:cs typeface="Calibri"/>
                <a:sym typeface="Calibri"/>
              </a:rPr>
              <a:t>1.  </a:t>
            </a:r>
            <a:r>
              <a:rPr lang="en" sz="3000" b="0" i="0" u="none" strike="noStrike" cap="none">
                <a:solidFill>
                  <a:schemeClr val="dk1"/>
                </a:solidFill>
                <a:latin typeface="Calibri"/>
                <a:ea typeface="Calibri"/>
                <a:cs typeface="Calibri"/>
                <a:sym typeface="Calibri"/>
              </a:rPr>
              <a:t>Privacy as </a:t>
            </a:r>
            <a:r>
              <a:rPr lang="en" sz="3000">
                <a:solidFill>
                  <a:schemeClr val="dk1"/>
                </a:solidFill>
                <a:latin typeface="Calibri"/>
                <a:ea typeface="Calibri"/>
                <a:cs typeface="Calibri"/>
                <a:sym typeface="Calibri"/>
              </a:rPr>
              <a:t>Control</a:t>
            </a:r>
            <a:endParaRPr sz="3000" b="0" i="0" u="none" strike="noStrike" cap="none">
              <a:solidFill>
                <a:schemeClr val="dk1"/>
              </a:solidFill>
              <a:latin typeface="Calibri"/>
              <a:ea typeface="Calibri"/>
              <a:cs typeface="Calibri"/>
              <a:sym typeface="Calibri"/>
            </a:endParaRPr>
          </a:p>
        </p:txBody>
      </p:sp>
      <p:sp>
        <p:nvSpPr>
          <p:cNvPr id="267" name="Google Shape;267;p52"/>
          <p:cNvSpPr txBox="1"/>
          <p:nvPr/>
        </p:nvSpPr>
        <p:spPr>
          <a:xfrm>
            <a:off x="294200" y="945051"/>
            <a:ext cx="8453100" cy="119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200">
                <a:solidFill>
                  <a:schemeClr val="dk1"/>
                </a:solidFill>
                <a:latin typeface="Calibri"/>
                <a:ea typeface="Calibri"/>
                <a:cs typeface="Calibri"/>
                <a:sym typeface="Calibri"/>
              </a:rPr>
              <a:t>(Westin, 1968) “The claim of individuals, groups, or institutions to determine themselves when, how and to what extent information about them is communicated to others.”</a:t>
            </a:r>
            <a:endParaRPr sz="2200" b="0" i="1" u="none" strike="noStrike" cap="none">
              <a:solidFill>
                <a:schemeClr val="dk1"/>
              </a:solidFill>
              <a:latin typeface="Calibri"/>
              <a:ea typeface="Calibri"/>
              <a:cs typeface="Calibri"/>
              <a:sym typeface="Calibri"/>
            </a:endParaRPr>
          </a:p>
        </p:txBody>
      </p:sp>
      <p:sp>
        <p:nvSpPr>
          <p:cNvPr id="268" name="Google Shape;268;p52"/>
          <p:cNvSpPr txBox="1"/>
          <p:nvPr/>
        </p:nvSpPr>
        <p:spPr>
          <a:xfrm>
            <a:off x="345450" y="2220875"/>
            <a:ext cx="8453100" cy="11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Calibri"/>
                <a:ea typeface="Calibri"/>
                <a:cs typeface="Calibri"/>
                <a:sym typeface="Calibri"/>
              </a:rPr>
              <a:t>(Altman, 1975) “The selective control of access to the self or to one’s group.”</a:t>
            </a:r>
            <a:endParaRPr sz="2200">
              <a:solidFill>
                <a:schemeClr val="dk1"/>
              </a:solidFill>
              <a:latin typeface="Calibri"/>
              <a:ea typeface="Calibri"/>
              <a:cs typeface="Calibri"/>
              <a:sym typeface="Calibri"/>
            </a:endParaRPr>
          </a:p>
        </p:txBody>
      </p:sp>
      <p:sp>
        <p:nvSpPr>
          <p:cNvPr id="269" name="Google Shape;269;p52"/>
          <p:cNvSpPr txBox="1"/>
          <p:nvPr/>
        </p:nvSpPr>
        <p:spPr>
          <a:xfrm>
            <a:off x="345450" y="3242800"/>
            <a:ext cx="8707800" cy="71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200">
                <a:solidFill>
                  <a:schemeClr val="dk1"/>
                </a:solidFill>
                <a:latin typeface="Calibri"/>
                <a:ea typeface="Calibri"/>
                <a:cs typeface="Calibri"/>
                <a:sym typeface="Calibri"/>
              </a:rPr>
              <a:t>(Warren and Brandeis, 1980) The </a:t>
            </a:r>
            <a:r>
              <a:rPr lang="en" sz="2200" i="1">
                <a:solidFill>
                  <a:schemeClr val="dk1"/>
                </a:solidFill>
                <a:latin typeface="Calibri"/>
                <a:ea typeface="Calibri"/>
                <a:cs typeface="Calibri"/>
                <a:sym typeface="Calibri"/>
              </a:rPr>
              <a:t>right</a:t>
            </a:r>
            <a:r>
              <a:rPr lang="en" sz="2200">
                <a:solidFill>
                  <a:schemeClr val="dk1"/>
                </a:solidFill>
                <a:latin typeface="Calibri"/>
                <a:ea typeface="Calibri"/>
                <a:cs typeface="Calibri"/>
                <a:sym typeface="Calibri"/>
              </a:rPr>
              <a:t> to privacy is the right to be let alone.  </a:t>
            </a:r>
            <a:endParaRPr sz="2200" b="0" i="1" u="none" strike="noStrike" cap="none">
              <a:solidFill>
                <a:schemeClr val="dk1"/>
              </a:solidFill>
              <a:latin typeface="Calibri"/>
              <a:ea typeface="Calibri"/>
              <a:cs typeface="Calibri"/>
              <a:sym typeface="Calibri"/>
            </a:endParaRPr>
          </a:p>
        </p:txBody>
      </p:sp>
      <p:sp>
        <p:nvSpPr>
          <p:cNvPr id="270" name="Google Shape;270;p52"/>
          <p:cNvSpPr txBox="1"/>
          <p:nvPr/>
        </p:nvSpPr>
        <p:spPr>
          <a:xfrm>
            <a:off x="436200" y="4431600"/>
            <a:ext cx="8707800" cy="711900"/>
          </a:xfrm>
          <a:prstGeom prst="rect">
            <a:avLst/>
          </a:prstGeom>
          <a:noFill/>
          <a:ln>
            <a:noFill/>
          </a:ln>
        </p:spPr>
        <p:txBody>
          <a:bodyPr spcFirstLastPara="1" wrap="square" lIns="91425" tIns="45700" rIns="91425" bIns="45700" anchor="t" anchorCtr="0">
            <a:noAutofit/>
          </a:bodyPr>
          <a:lstStyle/>
          <a:p>
            <a:pPr marL="5943600" marR="0" lvl="0" indent="457200" algn="l" rtl="0">
              <a:lnSpc>
                <a:spcPct val="100000"/>
              </a:lnSpc>
              <a:spcBef>
                <a:spcPts val="0"/>
              </a:spcBef>
              <a:spcAft>
                <a:spcPts val="0"/>
              </a:spcAft>
              <a:buNone/>
            </a:pPr>
            <a:r>
              <a:rPr lang="en" sz="2200">
                <a:solidFill>
                  <a:schemeClr val="dk1"/>
                </a:solidFill>
                <a:latin typeface="Calibri"/>
                <a:ea typeface="Calibri"/>
                <a:cs typeface="Calibri"/>
                <a:sym typeface="Calibri"/>
              </a:rPr>
              <a:t>and others..</a:t>
            </a:r>
            <a:endParaRPr sz="2200" b="0" i="1" u="none" strike="noStrike" cap="none">
              <a:solidFill>
                <a:schemeClr val="dk1"/>
              </a:solidFill>
              <a:latin typeface="Calibri"/>
              <a:ea typeface="Calibri"/>
              <a:cs typeface="Calibri"/>
              <a:sym typeface="Calibri"/>
            </a:endParaRPr>
          </a:p>
        </p:txBody>
      </p:sp>
      <p:sp>
        <p:nvSpPr>
          <p:cNvPr id="271" name="Google Shape;271;p52"/>
          <p:cNvSpPr txBox="1"/>
          <p:nvPr/>
        </p:nvSpPr>
        <p:spPr>
          <a:xfrm>
            <a:off x="345450" y="3695398"/>
            <a:ext cx="8453100" cy="431400"/>
          </a:xfrm>
          <a:prstGeom prst="rect">
            <a:avLst/>
          </a:prstGeom>
          <a:noFill/>
          <a:ln>
            <a:noFill/>
          </a:ln>
        </p:spPr>
        <p:txBody>
          <a:bodyPr spcFirstLastPara="1" wrap="square" lIns="91425" tIns="45700" rIns="91425" bIns="45700" anchor="t" anchorCtr="0">
            <a:noAutofit/>
          </a:bodyPr>
          <a:lstStyle/>
          <a:p>
            <a:pPr marL="914400" marR="0" lvl="0" indent="0" algn="l" rtl="0">
              <a:lnSpc>
                <a:spcPct val="100000"/>
              </a:lnSpc>
              <a:spcBef>
                <a:spcPts val="0"/>
              </a:spcBef>
              <a:spcAft>
                <a:spcPts val="0"/>
              </a:spcAft>
              <a:buNone/>
            </a:pPr>
            <a:endParaRPr sz="80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None/>
            </a:pPr>
            <a:r>
              <a:rPr lang="en" sz="2200">
                <a:solidFill>
                  <a:schemeClr val="dk1"/>
                </a:solidFill>
                <a:latin typeface="Calibri"/>
                <a:ea typeface="Calibri"/>
                <a:cs typeface="Calibri"/>
                <a:sym typeface="Calibri"/>
              </a:rPr>
              <a:t>---&gt; Reflect privacy as an inherent</a:t>
            </a:r>
            <a:r>
              <a:rPr lang="en" sz="2200" b="0" i="0" u="none" strike="noStrike" cap="none">
                <a:solidFill>
                  <a:schemeClr val="dk1"/>
                </a:solidFill>
                <a:latin typeface="Calibri"/>
                <a:ea typeface="Calibri"/>
                <a:cs typeface="Calibri"/>
                <a:sym typeface="Calibri"/>
              </a:rPr>
              <a:t> precondition for </a:t>
            </a:r>
            <a:r>
              <a:rPr lang="en" sz="2200" b="0" i="1" u="none" strike="noStrike" cap="none">
                <a:solidFill>
                  <a:schemeClr val="dk1"/>
                </a:solidFill>
                <a:latin typeface="Calibri"/>
                <a:ea typeface="Calibri"/>
                <a:cs typeface="Calibri"/>
                <a:sym typeface="Calibri"/>
              </a:rPr>
              <a:t>autonomy</a:t>
            </a:r>
            <a:r>
              <a:rPr lang="en" sz="2200">
                <a:solidFill>
                  <a:schemeClr val="dk1"/>
                </a:solidFill>
                <a:latin typeface="Calibri"/>
                <a:ea typeface="Calibri"/>
                <a:cs typeface="Calibri"/>
                <a:sym typeface="Calibri"/>
              </a:rPr>
              <a:t>.</a:t>
            </a:r>
            <a:endParaRPr sz="2200" b="0" u="none" strike="noStrike" cap="non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9"/>
          <p:cNvSpPr txBox="1"/>
          <p:nvPr/>
        </p:nvSpPr>
        <p:spPr>
          <a:xfrm>
            <a:off x="152400" y="157300"/>
            <a:ext cx="5547000" cy="1355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5493"/>
              </a:buClr>
              <a:buSzPts val="2632"/>
              <a:buFont typeface="Calibri"/>
              <a:buNone/>
            </a:pPr>
            <a:r>
              <a:rPr lang="en" sz="2632">
                <a:latin typeface="Calibri"/>
                <a:ea typeface="Calibri"/>
                <a:cs typeface="Calibri"/>
                <a:sym typeface="Calibri"/>
              </a:rPr>
              <a:t>Privacy Preserving Data Mining</a:t>
            </a:r>
            <a:endParaRPr sz="1400" b="0" u="none" strike="noStrike" cap="none">
              <a:latin typeface="Arial"/>
              <a:ea typeface="Arial"/>
              <a:cs typeface="Arial"/>
              <a:sym typeface="Arial"/>
            </a:endParaRPr>
          </a:p>
        </p:txBody>
      </p:sp>
      <p:pic>
        <p:nvPicPr>
          <p:cNvPr id="461" name="Google Shape;461;p79"/>
          <p:cNvPicPr preferRelativeResize="0"/>
          <p:nvPr/>
        </p:nvPicPr>
        <p:blipFill>
          <a:blip r:embed="rId3">
            <a:alphaModFix/>
          </a:blip>
          <a:stretch>
            <a:fillRect/>
          </a:stretch>
        </p:blipFill>
        <p:spPr>
          <a:xfrm>
            <a:off x="5855175" y="157288"/>
            <a:ext cx="3028950" cy="1590675"/>
          </a:xfrm>
          <a:prstGeom prst="rect">
            <a:avLst/>
          </a:prstGeom>
          <a:noFill/>
          <a:ln>
            <a:noFill/>
          </a:ln>
        </p:spPr>
      </p:pic>
      <p:sp>
        <p:nvSpPr>
          <p:cNvPr id="462" name="Google Shape;462;p79"/>
          <p:cNvSpPr/>
          <p:nvPr/>
        </p:nvSpPr>
        <p:spPr>
          <a:xfrm>
            <a:off x="5989000" y="2092350"/>
            <a:ext cx="28950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i="1">
                <a:solidFill>
                  <a:schemeClr val="dk1"/>
                </a:solidFill>
                <a:latin typeface="Tahoma"/>
                <a:ea typeface="Tahoma"/>
                <a:cs typeface="Tahoma"/>
                <a:sym typeface="Tahoma"/>
              </a:rPr>
              <a:t>Methods that allow for knowledge extraction from data, while preserving privacy</a:t>
            </a:r>
            <a:endParaRPr sz="2000" i="1">
              <a:solidFill>
                <a:schemeClr val="dk1"/>
              </a:solidFill>
              <a:latin typeface="Tahoma"/>
              <a:ea typeface="Tahoma"/>
              <a:cs typeface="Tahoma"/>
              <a:sym typeface="Tahoma"/>
            </a:endParaRPr>
          </a:p>
        </p:txBody>
      </p:sp>
      <p:pic>
        <p:nvPicPr>
          <p:cNvPr id="463" name="Google Shape;463;p79"/>
          <p:cNvPicPr preferRelativeResize="0"/>
          <p:nvPr/>
        </p:nvPicPr>
        <p:blipFill>
          <a:blip r:embed="rId4">
            <a:alphaModFix/>
          </a:blip>
          <a:stretch>
            <a:fillRect/>
          </a:stretch>
        </p:blipFill>
        <p:spPr>
          <a:xfrm>
            <a:off x="257650" y="1208547"/>
            <a:ext cx="4705101" cy="1796625"/>
          </a:xfrm>
          <a:prstGeom prst="rect">
            <a:avLst/>
          </a:prstGeom>
          <a:noFill/>
          <a:ln>
            <a:noFill/>
          </a:ln>
        </p:spPr>
      </p:pic>
      <p:pic>
        <p:nvPicPr>
          <p:cNvPr id="464" name="Google Shape;464;p79"/>
          <p:cNvPicPr preferRelativeResize="0"/>
          <p:nvPr/>
        </p:nvPicPr>
        <p:blipFill>
          <a:blip r:embed="rId5">
            <a:alphaModFix/>
          </a:blip>
          <a:stretch>
            <a:fillRect/>
          </a:stretch>
        </p:blipFill>
        <p:spPr>
          <a:xfrm>
            <a:off x="257638" y="3200250"/>
            <a:ext cx="5451233" cy="1638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80"/>
          <p:cNvSpPr txBox="1"/>
          <p:nvPr/>
        </p:nvSpPr>
        <p:spPr>
          <a:xfrm>
            <a:off x="189569" y="157300"/>
            <a:ext cx="8240753" cy="135531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5493"/>
              </a:buClr>
              <a:buSzPts val="2632"/>
              <a:buFont typeface="Calibri"/>
              <a:buNone/>
            </a:pPr>
            <a:r>
              <a:rPr lang="en" sz="2632">
                <a:latin typeface="Calibri"/>
                <a:ea typeface="Calibri"/>
                <a:cs typeface="Calibri"/>
                <a:sym typeface="Calibri"/>
              </a:rPr>
              <a:t>The Power of Inference</a:t>
            </a:r>
            <a:endParaRPr sz="1400" b="0" u="none" strike="noStrike" cap="none">
              <a:latin typeface="Arial"/>
              <a:ea typeface="Arial"/>
              <a:cs typeface="Arial"/>
              <a:sym typeface="Arial"/>
            </a:endParaRPr>
          </a:p>
        </p:txBody>
      </p:sp>
      <p:sp>
        <p:nvSpPr>
          <p:cNvPr id="470" name="Google Shape;470;p80"/>
          <p:cNvSpPr/>
          <p:nvPr/>
        </p:nvSpPr>
        <p:spPr>
          <a:xfrm>
            <a:off x="3837399" y="696450"/>
            <a:ext cx="51180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a:solidFill>
                  <a:schemeClr val="dk1"/>
                </a:solidFill>
                <a:latin typeface="Tahoma"/>
                <a:ea typeface="Tahoma"/>
                <a:cs typeface="Tahoma"/>
                <a:sym typeface="Tahoma"/>
              </a:rPr>
              <a:t>→ </a:t>
            </a:r>
            <a:r>
              <a:rPr lang="en" sz="1800" b="0" i="0" u="none" strike="noStrike" cap="none">
                <a:solidFill>
                  <a:schemeClr val="dk1"/>
                </a:solidFill>
                <a:latin typeface="Tahoma"/>
                <a:ea typeface="Tahoma"/>
                <a:cs typeface="Tahoma"/>
                <a:sym typeface="Tahoma"/>
              </a:rPr>
              <a:t>Unintentional disclosure is central to conversations on privacy today</a:t>
            </a:r>
            <a:endParaRPr sz="1400" b="0" i="0" u="none" strike="noStrike" cap="none">
              <a:solidFill>
                <a:srgbClr val="000000"/>
              </a:solidFill>
              <a:latin typeface="Arial"/>
              <a:ea typeface="Arial"/>
              <a:cs typeface="Arial"/>
              <a:sym typeface="Arial"/>
            </a:endParaRPr>
          </a:p>
        </p:txBody>
      </p:sp>
      <p:pic>
        <p:nvPicPr>
          <p:cNvPr id="471" name="Google Shape;471;p80"/>
          <p:cNvPicPr preferRelativeResize="0"/>
          <p:nvPr/>
        </p:nvPicPr>
        <p:blipFill rotWithShape="1">
          <a:blip r:embed="rId3">
            <a:alphaModFix/>
          </a:blip>
          <a:srcRect/>
          <a:stretch/>
        </p:blipFill>
        <p:spPr>
          <a:xfrm>
            <a:off x="189575" y="659361"/>
            <a:ext cx="3647824" cy="4360813"/>
          </a:xfrm>
          <a:prstGeom prst="rect">
            <a:avLst/>
          </a:prstGeom>
          <a:noFill/>
          <a:ln>
            <a:noFill/>
          </a:ln>
        </p:spPr>
      </p:pic>
      <p:sp>
        <p:nvSpPr>
          <p:cNvPr id="472" name="Google Shape;472;p80"/>
          <p:cNvSpPr txBox="1"/>
          <p:nvPr/>
        </p:nvSpPr>
        <p:spPr>
          <a:xfrm>
            <a:off x="-6" y="4935896"/>
            <a:ext cx="3173700" cy="2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100" b="0" i="0" u="none" strike="noStrike" cap="none">
                <a:solidFill>
                  <a:schemeClr val="dk1"/>
                </a:solidFill>
                <a:latin typeface="Arial"/>
                <a:ea typeface="Arial"/>
                <a:cs typeface="Arial"/>
                <a:sym typeface="Arial"/>
              </a:rPr>
              <a:t>Kosinski et al. </a:t>
            </a:r>
            <a:r>
              <a:rPr lang="en" sz="1100">
                <a:solidFill>
                  <a:schemeClr val="dk1"/>
                </a:solidFill>
              </a:rPr>
              <a:t>(</a:t>
            </a:r>
            <a:r>
              <a:rPr lang="en" sz="1100" b="0" i="0" u="none" strike="noStrike" cap="none">
                <a:solidFill>
                  <a:schemeClr val="dk1"/>
                </a:solidFill>
                <a:latin typeface="Arial"/>
                <a:ea typeface="Arial"/>
                <a:cs typeface="Arial"/>
                <a:sym typeface="Arial"/>
              </a:rPr>
              <a:t>2013)</a:t>
            </a:r>
            <a:endParaRPr sz="1100" b="0" i="0" u="none" strike="noStrike" cap="none">
              <a:solidFill>
                <a:srgbClr val="000000"/>
              </a:solidFill>
              <a:latin typeface="Arial"/>
              <a:ea typeface="Arial"/>
              <a:cs typeface="Arial"/>
              <a:sym typeface="Arial"/>
            </a:endParaRPr>
          </a:p>
        </p:txBody>
      </p:sp>
      <p:pic>
        <p:nvPicPr>
          <p:cNvPr id="473" name="Google Shape;473;p80"/>
          <p:cNvPicPr preferRelativeResize="0"/>
          <p:nvPr/>
        </p:nvPicPr>
        <p:blipFill rotWithShape="1">
          <a:blip r:embed="rId4">
            <a:alphaModFix/>
          </a:blip>
          <a:srcRect/>
          <a:stretch/>
        </p:blipFill>
        <p:spPr>
          <a:xfrm>
            <a:off x="4835675" y="1716100"/>
            <a:ext cx="3945950" cy="1894076"/>
          </a:xfrm>
          <a:prstGeom prst="rect">
            <a:avLst/>
          </a:prstGeom>
          <a:noFill/>
          <a:ln>
            <a:noFill/>
          </a:ln>
        </p:spPr>
      </p:pic>
      <p:pic>
        <p:nvPicPr>
          <p:cNvPr id="474" name="Google Shape;474;p80"/>
          <p:cNvPicPr preferRelativeResize="0"/>
          <p:nvPr/>
        </p:nvPicPr>
        <p:blipFill rotWithShape="1">
          <a:blip r:embed="rId5">
            <a:alphaModFix/>
          </a:blip>
          <a:srcRect/>
          <a:stretch/>
        </p:blipFill>
        <p:spPr>
          <a:xfrm>
            <a:off x="4779147" y="3669150"/>
            <a:ext cx="4176250" cy="897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82"/>
          <p:cNvSpPr txBox="1"/>
          <p:nvPr/>
        </p:nvSpPr>
        <p:spPr>
          <a:xfrm>
            <a:off x="196553" y="198928"/>
            <a:ext cx="8648400" cy="95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2400">
                <a:solidFill>
                  <a:schemeClr val="dk1"/>
                </a:solidFill>
                <a:latin typeface="Calibri"/>
                <a:ea typeface="Calibri"/>
                <a:cs typeface="Calibri"/>
                <a:sym typeface="Calibri"/>
              </a:rPr>
              <a:t>Group vulnerability</a:t>
            </a:r>
            <a:endParaRPr sz="2400" b="0" i="0" u="none" strike="noStrike" cap="none">
              <a:solidFill>
                <a:srgbClr val="000000"/>
              </a:solidFill>
              <a:latin typeface="Arial"/>
              <a:ea typeface="Arial"/>
              <a:cs typeface="Arial"/>
              <a:sym typeface="Arial"/>
            </a:endParaRPr>
          </a:p>
        </p:txBody>
      </p:sp>
      <p:pic>
        <p:nvPicPr>
          <p:cNvPr id="485" name="Google Shape;485;p82"/>
          <p:cNvPicPr preferRelativeResize="0"/>
          <p:nvPr/>
        </p:nvPicPr>
        <p:blipFill rotWithShape="1">
          <a:blip r:embed="rId3">
            <a:alphaModFix/>
          </a:blip>
          <a:srcRect r="3344" b="22075"/>
          <a:stretch/>
        </p:blipFill>
        <p:spPr>
          <a:xfrm>
            <a:off x="248700" y="935175"/>
            <a:ext cx="3784900" cy="2711552"/>
          </a:xfrm>
          <a:prstGeom prst="rect">
            <a:avLst/>
          </a:prstGeom>
          <a:noFill/>
          <a:ln>
            <a:noFill/>
          </a:ln>
        </p:spPr>
      </p:pic>
      <p:pic>
        <p:nvPicPr>
          <p:cNvPr id="486" name="Google Shape;486;p82"/>
          <p:cNvPicPr preferRelativeResize="0"/>
          <p:nvPr/>
        </p:nvPicPr>
        <p:blipFill rotWithShape="1">
          <a:blip r:embed="rId4">
            <a:alphaModFix/>
          </a:blip>
          <a:srcRect/>
          <a:stretch/>
        </p:blipFill>
        <p:spPr>
          <a:xfrm>
            <a:off x="5724399" y="2269048"/>
            <a:ext cx="3025202" cy="2342002"/>
          </a:xfrm>
          <a:prstGeom prst="rect">
            <a:avLst/>
          </a:prstGeom>
          <a:noFill/>
          <a:ln>
            <a:noFill/>
          </a:ln>
        </p:spPr>
      </p:pic>
      <p:sp>
        <p:nvSpPr>
          <p:cNvPr id="487" name="Google Shape;487;p82"/>
          <p:cNvSpPr txBox="1"/>
          <p:nvPr/>
        </p:nvSpPr>
        <p:spPr>
          <a:xfrm>
            <a:off x="4250450" y="840975"/>
            <a:ext cx="4893600" cy="10797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000"/>
              <a:buFont typeface="Arial"/>
              <a:buNone/>
            </a:pPr>
            <a:r>
              <a:rPr lang="en" sz="2000" b="0" i="0" u="none" strike="noStrike" cap="none">
                <a:solidFill>
                  <a:schemeClr val="dk1"/>
                </a:solidFill>
                <a:latin typeface="Calibri"/>
                <a:ea typeface="Calibri"/>
                <a:cs typeface="Calibri"/>
                <a:sym typeface="Calibri"/>
              </a:rPr>
              <a:t>November 2017 – Strava (fitness tracker) releases a map showing every activity ever uploaded to Strava (more than 3 trillion individual GPS datapoints)</a:t>
            </a:r>
            <a:endParaRPr sz="2000" b="0" i="0" u="none" strike="noStrike" cap="none">
              <a:solidFill>
                <a:schemeClr val="dk1"/>
              </a:solidFill>
              <a:latin typeface="Calibri"/>
              <a:ea typeface="Calibri"/>
              <a:cs typeface="Calibri"/>
              <a:sym typeface="Calibri"/>
            </a:endParaRPr>
          </a:p>
        </p:txBody>
      </p:sp>
      <p:pic>
        <p:nvPicPr>
          <p:cNvPr id="488" name="Google Shape;488;p82"/>
          <p:cNvPicPr preferRelativeResize="0"/>
          <p:nvPr/>
        </p:nvPicPr>
        <p:blipFill rotWithShape="1">
          <a:blip r:embed="rId5">
            <a:alphaModFix/>
          </a:blip>
          <a:srcRect/>
          <a:stretch/>
        </p:blipFill>
        <p:spPr>
          <a:xfrm>
            <a:off x="1963186" y="3646724"/>
            <a:ext cx="3679636" cy="13798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83"/>
          <p:cNvPicPr preferRelativeResize="0"/>
          <p:nvPr/>
        </p:nvPicPr>
        <p:blipFill rotWithShape="1">
          <a:blip r:embed="rId3">
            <a:alphaModFix/>
          </a:blip>
          <a:srcRect/>
          <a:stretch/>
        </p:blipFill>
        <p:spPr>
          <a:xfrm>
            <a:off x="278294" y="999224"/>
            <a:ext cx="2524125" cy="447675"/>
          </a:xfrm>
          <a:prstGeom prst="rect">
            <a:avLst/>
          </a:prstGeom>
          <a:noFill/>
          <a:ln>
            <a:noFill/>
          </a:ln>
        </p:spPr>
      </p:pic>
      <p:pic>
        <p:nvPicPr>
          <p:cNvPr id="494" name="Google Shape;494;p83"/>
          <p:cNvPicPr preferRelativeResize="0"/>
          <p:nvPr/>
        </p:nvPicPr>
        <p:blipFill rotWithShape="1">
          <a:blip r:embed="rId4">
            <a:alphaModFix/>
          </a:blip>
          <a:srcRect/>
          <a:stretch/>
        </p:blipFill>
        <p:spPr>
          <a:xfrm>
            <a:off x="6652727" y="38313"/>
            <a:ext cx="1440006" cy="1440006"/>
          </a:xfrm>
          <a:prstGeom prst="rect">
            <a:avLst/>
          </a:prstGeom>
          <a:noFill/>
          <a:ln>
            <a:noFill/>
          </a:ln>
        </p:spPr>
      </p:pic>
      <p:pic>
        <p:nvPicPr>
          <p:cNvPr id="495" name="Google Shape;495;p83"/>
          <p:cNvPicPr preferRelativeResize="0"/>
          <p:nvPr/>
        </p:nvPicPr>
        <p:blipFill rotWithShape="1">
          <a:blip r:embed="rId5">
            <a:alphaModFix/>
          </a:blip>
          <a:srcRect/>
          <a:stretch/>
        </p:blipFill>
        <p:spPr>
          <a:xfrm>
            <a:off x="4070230" y="562787"/>
            <a:ext cx="1419225" cy="800100"/>
          </a:xfrm>
          <a:prstGeom prst="rect">
            <a:avLst/>
          </a:prstGeom>
          <a:noFill/>
          <a:ln>
            <a:noFill/>
          </a:ln>
        </p:spPr>
      </p:pic>
      <p:sp>
        <p:nvSpPr>
          <p:cNvPr id="496" name="Google Shape;496;p83"/>
          <p:cNvSpPr txBox="1"/>
          <p:nvPr/>
        </p:nvSpPr>
        <p:spPr>
          <a:xfrm>
            <a:off x="278294" y="211852"/>
            <a:ext cx="7096541" cy="130138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632"/>
              <a:buFont typeface="Calibri"/>
              <a:buNone/>
            </a:pPr>
            <a:r>
              <a:rPr lang="en" sz="2632" b="0" i="0" u="none" strike="noStrike" cap="none">
                <a:solidFill>
                  <a:schemeClr val="dk1"/>
                </a:solidFill>
                <a:latin typeface="Calibri"/>
                <a:ea typeface="Calibri"/>
                <a:cs typeface="Calibri"/>
                <a:sym typeface="Calibri"/>
              </a:rPr>
              <a:t>Direct-to-consumer DNA test</a:t>
            </a:r>
            <a:r>
              <a:rPr lang="en" sz="2632">
                <a:solidFill>
                  <a:schemeClr val="dk1"/>
                </a:solidFill>
                <a:latin typeface="Calibri"/>
                <a:ea typeface="Calibri"/>
                <a:cs typeface="Calibri"/>
                <a:sym typeface="Calibri"/>
              </a:rPr>
              <a:t>ing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32"/>
              <a:buFont typeface="Calibri"/>
              <a:buNone/>
            </a:pPr>
            <a:endParaRPr sz="2632" b="0" i="0" u="none" strike="noStrike" cap="none">
              <a:solidFill>
                <a:schemeClr val="dk1"/>
              </a:solidFill>
              <a:latin typeface="Calibri"/>
              <a:ea typeface="Calibri"/>
              <a:cs typeface="Calibri"/>
              <a:sym typeface="Calibri"/>
            </a:endParaRPr>
          </a:p>
        </p:txBody>
      </p:sp>
      <p:pic>
        <p:nvPicPr>
          <p:cNvPr id="497" name="Google Shape;497;p83"/>
          <p:cNvPicPr preferRelativeResize="0"/>
          <p:nvPr/>
        </p:nvPicPr>
        <p:blipFill rotWithShape="1">
          <a:blip r:embed="rId6">
            <a:alphaModFix/>
          </a:blip>
          <a:srcRect/>
          <a:stretch/>
        </p:blipFill>
        <p:spPr>
          <a:xfrm>
            <a:off x="3442884" y="2234272"/>
            <a:ext cx="1389672" cy="778216"/>
          </a:xfrm>
          <a:prstGeom prst="rect">
            <a:avLst/>
          </a:prstGeom>
          <a:noFill/>
          <a:ln>
            <a:noFill/>
          </a:ln>
        </p:spPr>
      </p:pic>
      <p:pic>
        <p:nvPicPr>
          <p:cNvPr id="498" name="Google Shape;498;p83"/>
          <p:cNvPicPr preferRelativeResize="0"/>
          <p:nvPr/>
        </p:nvPicPr>
        <p:blipFill rotWithShape="1">
          <a:blip r:embed="rId7">
            <a:alphaModFix/>
          </a:blip>
          <a:srcRect/>
          <a:stretch/>
        </p:blipFill>
        <p:spPr>
          <a:xfrm>
            <a:off x="925994" y="1686771"/>
            <a:ext cx="1552575" cy="733425"/>
          </a:xfrm>
          <a:prstGeom prst="rect">
            <a:avLst/>
          </a:prstGeom>
          <a:noFill/>
          <a:ln>
            <a:noFill/>
          </a:ln>
        </p:spPr>
      </p:pic>
      <p:pic>
        <p:nvPicPr>
          <p:cNvPr id="499" name="Google Shape;499;p83"/>
          <p:cNvPicPr preferRelativeResize="0"/>
          <p:nvPr/>
        </p:nvPicPr>
        <p:blipFill rotWithShape="1">
          <a:blip r:embed="rId8">
            <a:alphaModFix/>
          </a:blip>
          <a:srcRect/>
          <a:stretch/>
        </p:blipFill>
        <p:spPr>
          <a:xfrm>
            <a:off x="4070230" y="1622889"/>
            <a:ext cx="1838325" cy="619125"/>
          </a:xfrm>
          <a:prstGeom prst="rect">
            <a:avLst/>
          </a:prstGeom>
          <a:noFill/>
          <a:ln>
            <a:noFill/>
          </a:ln>
        </p:spPr>
      </p:pic>
      <p:pic>
        <p:nvPicPr>
          <p:cNvPr id="500" name="Google Shape;500;p83"/>
          <p:cNvPicPr preferRelativeResize="0"/>
          <p:nvPr/>
        </p:nvPicPr>
        <p:blipFill rotWithShape="1">
          <a:blip r:embed="rId9">
            <a:alphaModFix/>
          </a:blip>
          <a:srcRect/>
          <a:stretch/>
        </p:blipFill>
        <p:spPr>
          <a:xfrm>
            <a:off x="7289526" y="1513232"/>
            <a:ext cx="1066800" cy="1066800"/>
          </a:xfrm>
          <a:prstGeom prst="rect">
            <a:avLst/>
          </a:prstGeom>
          <a:noFill/>
          <a:ln>
            <a:noFill/>
          </a:ln>
        </p:spPr>
      </p:pic>
      <p:pic>
        <p:nvPicPr>
          <p:cNvPr id="501" name="Google Shape;501;p83"/>
          <p:cNvPicPr preferRelativeResize="0"/>
          <p:nvPr/>
        </p:nvPicPr>
        <p:blipFill rotWithShape="1">
          <a:blip r:embed="rId10">
            <a:alphaModFix/>
          </a:blip>
          <a:srcRect t="24234"/>
          <a:stretch/>
        </p:blipFill>
        <p:spPr>
          <a:xfrm>
            <a:off x="2478524" y="2922725"/>
            <a:ext cx="4720995" cy="1226363"/>
          </a:xfrm>
          <a:prstGeom prst="rect">
            <a:avLst/>
          </a:prstGeom>
          <a:noFill/>
          <a:ln>
            <a:noFill/>
          </a:ln>
        </p:spPr>
      </p:pic>
      <p:pic>
        <p:nvPicPr>
          <p:cNvPr id="502" name="Google Shape;502;p83"/>
          <p:cNvPicPr preferRelativeResize="0"/>
          <p:nvPr/>
        </p:nvPicPr>
        <p:blipFill rotWithShape="1">
          <a:blip r:embed="rId11">
            <a:alphaModFix/>
          </a:blip>
          <a:srcRect/>
          <a:stretch/>
        </p:blipFill>
        <p:spPr>
          <a:xfrm>
            <a:off x="1053556" y="3533935"/>
            <a:ext cx="1036578" cy="643720"/>
          </a:xfrm>
          <a:prstGeom prst="rect">
            <a:avLst/>
          </a:prstGeom>
          <a:noFill/>
          <a:ln>
            <a:noFill/>
          </a:ln>
        </p:spPr>
      </p:pic>
      <p:sp>
        <p:nvSpPr>
          <p:cNvPr id="503" name="Google Shape;503;p83"/>
          <p:cNvSpPr/>
          <p:nvPr/>
        </p:nvSpPr>
        <p:spPr>
          <a:xfrm>
            <a:off x="4462799" y="4538125"/>
            <a:ext cx="45477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5493"/>
                </a:solidFill>
                <a:latin typeface="Calibri"/>
                <a:ea typeface="Calibri"/>
                <a:cs typeface="Calibri"/>
                <a:sym typeface="Calibri"/>
              </a:rPr>
              <a:t>All this data leads</a:t>
            </a:r>
            <a:r>
              <a:rPr lang="en" sz="1800" b="1" i="1">
                <a:solidFill>
                  <a:srgbClr val="005493"/>
                </a:solidFill>
                <a:latin typeface="Calibri"/>
                <a:ea typeface="Calibri"/>
                <a:cs typeface="Calibri"/>
                <a:sym typeface="Calibri"/>
              </a:rPr>
              <a:t> </a:t>
            </a:r>
            <a:r>
              <a:rPr lang="en" sz="1800" b="1" i="1" u="none" strike="noStrike" cap="none">
                <a:solidFill>
                  <a:srgbClr val="005493"/>
                </a:solidFill>
                <a:latin typeface="Calibri"/>
                <a:ea typeface="Calibri"/>
                <a:cs typeface="Calibri"/>
                <a:sym typeface="Calibri"/>
              </a:rPr>
              <a:t>to amazing insights…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84"/>
          <p:cNvPicPr preferRelativeResize="0"/>
          <p:nvPr/>
        </p:nvPicPr>
        <p:blipFill rotWithShape="1">
          <a:blip r:embed="rId3">
            <a:alphaModFix/>
          </a:blip>
          <a:srcRect/>
          <a:stretch/>
        </p:blipFill>
        <p:spPr>
          <a:xfrm>
            <a:off x="5205045" y="1696489"/>
            <a:ext cx="2778476" cy="3084304"/>
          </a:xfrm>
          <a:prstGeom prst="rect">
            <a:avLst/>
          </a:prstGeom>
          <a:noFill/>
          <a:ln>
            <a:noFill/>
          </a:ln>
        </p:spPr>
      </p:pic>
      <p:pic>
        <p:nvPicPr>
          <p:cNvPr id="509" name="Google Shape;509;p84"/>
          <p:cNvPicPr preferRelativeResize="0"/>
          <p:nvPr/>
        </p:nvPicPr>
        <p:blipFill rotWithShape="1">
          <a:blip r:embed="rId4">
            <a:alphaModFix/>
          </a:blip>
          <a:srcRect t="12456"/>
          <a:stretch/>
        </p:blipFill>
        <p:spPr>
          <a:xfrm>
            <a:off x="2215565" y="168465"/>
            <a:ext cx="5117811" cy="809491"/>
          </a:xfrm>
          <a:prstGeom prst="rect">
            <a:avLst/>
          </a:prstGeom>
          <a:noFill/>
          <a:ln>
            <a:noFill/>
          </a:ln>
        </p:spPr>
      </p:pic>
      <p:pic>
        <p:nvPicPr>
          <p:cNvPr id="510" name="Google Shape;510;p84"/>
          <p:cNvPicPr preferRelativeResize="0"/>
          <p:nvPr/>
        </p:nvPicPr>
        <p:blipFill rotWithShape="1">
          <a:blip r:embed="rId5">
            <a:alphaModFix/>
          </a:blip>
          <a:srcRect/>
          <a:stretch/>
        </p:blipFill>
        <p:spPr>
          <a:xfrm>
            <a:off x="152679" y="143346"/>
            <a:ext cx="1355062" cy="367597"/>
          </a:xfrm>
          <a:prstGeom prst="rect">
            <a:avLst/>
          </a:prstGeom>
          <a:noFill/>
          <a:ln>
            <a:noFill/>
          </a:ln>
        </p:spPr>
      </p:pic>
      <p:pic>
        <p:nvPicPr>
          <p:cNvPr id="511" name="Google Shape;511;p84"/>
          <p:cNvPicPr preferRelativeResize="0"/>
          <p:nvPr/>
        </p:nvPicPr>
        <p:blipFill rotWithShape="1">
          <a:blip r:embed="rId6">
            <a:alphaModFix/>
          </a:blip>
          <a:srcRect/>
          <a:stretch/>
        </p:blipFill>
        <p:spPr>
          <a:xfrm>
            <a:off x="255954" y="510942"/>
            <a:ext cx="1200150" cy="219075"/>
          </a:xfrm>
          <a:prstGeom prst="rect">
            <a:avLst/>
          </a:prstGeom>
          <a:noFill/>
          <a:ln>
            <a:noFill/>
          </a:ln>
        </p:spPr>
      </p:pic>
      <p:pic>
        <p:nvPicPr>
          <p:cNvPr id="512" name="Google Shape;512;p84"/>
          <p:cNvPicPr preferRelativeResize="0"/>
          <p:nvPr/>
        </p:nvPicPr>
        <p:blipFill rotWithShape="1">
          <a:blip r:embed="rId7">
            <a:alphaModFix/>
          </a:blip>
          <a:srcRect/>
          <a:stretch/>
        </p:blipFill>
        <p:spPr>
          <a:xfrm>
            <a:off x="292090" y="1568744"/>
            <a:ext cx="2533803" cy="2244976"/>
          </a:xfrm>
          <a:prstGeom prst="rect">
            <a:avLst/>
          </a:prstGeom>
          <a:noFill/>
          <a:ln>
            <a:noFill/>
          </a:ln>
        </p:spPr>
      </p:pic>
      <p:sp>
        <p:nvSpPr>
          <p:cNvPr id="513" name="Google Shape;513;p84"/>
          <p:cNvSpPr/>
          <p:nvPr/>
        </p:nvSpPr>
        <p:spPr>
          <a:xfrm>
            <a:off x="465155" y="1225895"/>
            <a:ext cx="20328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5493"/>
                </a:solidFill>
                <a:latin typeface="Calibri"/>
                <a:ea typeface="Calibri"/>
                <a:cs typeface="Calibri"/>
                <a:sym typeface="Calibri"/>
              </a:rPr>
              <a:t>Has some upsides?</a:t>
            </a:r>
            <a:endParaRPr sz="1400" b="0" i="0" u="none" strike="noStrike" cap="none">
              <a:solidFill>
                <a:srgbClr val="000000"/>
              </a:solidFill>
              <a:latin typeface="Arial"/>
              <a:ea typeface="Arial"/>
              <a:cs typeface="Arial"/>
              <a:sym typeface="Arial"/>
            </a:endParaRPr>
          </a:p>
        </p:txBody>
      </p:sp>
      <p:sp>
        <p:nvSpPr>
          <p:cNvPr id="514" name="Google Shape;514;p84"/>
          <p:cNvSpPr/>
          <p:nvPr/>
        </p:nvSpPr>
        <p:spPr>
          <a:xfrm>
            <a:off x="4774471" y="1225945"/>
            <a:ext cx="39846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5493"/>
                </a:solidFill>
                <a:latin typeface="Calibri"/>
                <a:ea typeface="Calibri"/>
                <a:cs typeface="Calibri"/>
                <a:sym typeface="Calibri"/>
              </a:rPr>
              <a:t>But has also sparked serious concerns.</a:t>
            </a:r>
            <a:endParaRPr sz="1400" b="0" i="0" u="none" strike="noStrike" cap="none">
              <a:solidFill>
                <a:srgbClr val="000000"/>
              </a:solidFill>
              <a:latin typeface="Arial"/>
              <a:ea typeface="Arial"/>
              <a:cs typeface="Arial"/>
              <a:sym typeface="Arial"/>
            </a:endParaRPr>
          </a:p>
        </p:txBody>
      </p:sp>
      <p:pic>
        <p:nvPicPr>
          <p:cNvPr id="515" name="Google Shape;515;p84"/>
          <p:cNvPicPr preferRelativeResize="0"/>
          <p:nvPr/>
        </p:nvPicPr>
        <p:blipFill rotWithShape="1">
          <a:blip r:embed="rId8">
            <a:alphaModFix/>
          </a:blip>
          <a:srcRect r="1039"/>
          <a:stretch/>
        </p:blipFill>
        <p:spPr>
          <a:xfrm>
            <a:off x="1290011" y="3484993"/>
            <a:ext cx="2077141" cy="15379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81"/>
          <p:cNvSpPr txBox="1"/>
          <p:nvPr/>
        </p:nvSpPr>
        <p:spPr>
          <a:xfrm>
            <a:off x="510300" y="699325"/>
            <a:ext cx="7906500" cy="8409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942093"/>
              </a:buClr>
              <a:buSzPts val="2200"/>
              <a:buFont typeface="Arial"/>
              <a:buNone/>
            </a:pPr>
            <a:r>
              <a:rPr lang="en" sz="2400" dirty="0">
                <a:latin typeface="Calibri"/>
                <a:ea typeface="Calibri"/>
                <a:cs typeface="Calibri"/>
                <a:sym typeface="Calibri"/>
              </a:rPr>
              <a:t>Some e</a:t>
            </a:r>
            <a:r>
              <a:rPr lang="en" sz="2400" b="0" i="0" u="none" strike="noStrike" cap="none" dirty="0">
                <a:latin typeface="Calibri"/>
                <a:ea typeface="Calibri"/>
                <a:cs typeface="Calibri"/>
                <a:sym typeface="Calibri"/>
              </a:rPr>
              <a:t>merging topics in information privacy: </a:t>
            </a:r>
            <a:endParaRPr sz="2400" b="0" i="0" u="none" strike="noStrike" cap="none" dirty="0">
              <a:latin typeface="Calibri"/>
              <a:ea typeface="Calibri"/>
              <a:cs typeface="Calibri"/>
              <a:sym typeface="Calibri"/>
            </a:endParaRPr>
          </a:p>
          <a:p>
            <a:pPr marL="0" marR="0" lvl="1" indent="0" algn="l" rtl="0">
              <a:lnSpc>
                <a:spcPct val="100000"/>
              </a:lnSpc>
              <a:spcBef>
                <a:spcPts val="0"/>
              </a:spcBef>
              <a:spcAft>
                <a:spcPts val="0"/>
              </a:spcAft>
              <a:buClr>
                <a:srgbClr val="942093"/>
              </a:buClr>
              <a:buSzPts val="2200"/>
              <a:buFont typeface="Arial"/>
              <a:buNone/>
            </a:pPr>
            <a:endParaRPr sz="2400" dirty="0">
              <a:latin typeface="Calibri"/>
              <a:ea typeface="Calibri"/>
              <a:cs typeface="Calibri"/>
              <a:sym typeface="Calibri"/>
            </a:endParaRPr>
          </a:p>
          <a:p>
            <a:pPr marL="0" marR="0" lvl="1" indent="0" algn="l" rtl="0">
              <a:lnSpc>
                <a:spcPct val="100000"/>
              </a:lnSpc>
              <a:spcBef>
                <a:spcPts val="0"/>
              </a:spcBef>
              <a:spcAft>
                <a:spcPts val="0"/>
              </a:spcAft>
              <a:buClr>
                <a:srgbClr val="942093"/>
              </a:buClr>
              <a:buSzPts val="2200"/>
              <a:buFont typeface="Arial"/>
              <a:buNone/>
            </a:pPr>
            <a:r>
              <a:rPr lang="en" sz="2400" dirty="0">
                <a:latin typeface="Calibri"/>
                <a:ea typeface="Calibri"/>
                <a:cs typeface="Calibri"/>
                <a:sym typeface="Calibri"/>
              </a:rPr>
              <a:t>→ g</a:t>
            </a:r>
            <a:r>
              <a:rPr lang="en" sz="2400" b="0" i="0" u="none" strike="noStrike" cap="none" dirty="0">
                <a:latin typeface="Calibri"/>
                <a:ea typeface="Calibri"/>
                <a:cs typeface="Calibri"/>
                <a:sym typeface="Calibri"/>
              </a:rPr>
              <a:t>enetic privacy</a:t>
            </a:r>
            <a:endParaRPr sz="2400" dirty="0">
              <a:latin typeface="Calibri"/>
              <a:ea typeface="Calibri"/>
              <a:cs typeface="Calibri"/>
              <a:sym typeface="Calibri"/>
            </a:endParaRPr>
          </a:p>
          <a:p>
            <a:pPr marL="0" marR="0" lvl="1" indent="0" algn="l" rtl="0">
              <a:lnSpc>
                <a:spcPct val="100000"/>
              </a:lnSpc>
              <a:spcBef>
                <a:spcPts val="0"/>
              </a:spcBef>
              <a:spcAft>
                <a:spcPts val="0"/>
              </a:spcAft>
              <a:buClr>
                <a:srgbClr val="942093"/>
              </a:buClr>
              <a:buSzPts val="2200"/>
              <a:buFont typeface="Arial"/>
              <a:buNone/>
            </a:pPr>
            <a:r>
              <a:rPr lang="en" sz="2400" dirty="0">
                <a:solidFill>
                  <a:schemeClr val="dk1"/>
                </a:solidFill>
                <a:latin typeface="Calibri"/>
                <a:ea typeface="Calibri"/>
                <a:cs typeface="Calibri"/>
                <a:sym typeface="Calibri"/>
              </a:rPr>
              <a:t>→ </a:t>
            </a:r>
            <a:r>
              <a:rPr lang="en" sz="2400" b="0" i="0" u="none" strike="noStrike" cap="none" dirty="0">
                <a:latin typeface="Calibri"/>
                <a:ea typeface="Calibri"/>
                <a:cs typeface="Calibri"/>
                <a:sym typeface="Calibri"/>
              </a:rPr>
              <a:t>Internet privacy</a:t>
            </a:r>
            <a:endParaRPr sz="2400" dirty="0">
              <a:latin typeface="Calibri"/>
              <a:ea typeface="Calibri"/>
              <a:cs typeface="Calibri"/>
              <a:sym typeface="Calibri"/>
            </a:endParaRPr>
          </a:p>
          <a:p>
            <a:pPr marL="0" marR="0" lvl="1" indent="0" algn="l" rtl="0">
              <a:lnSpc>
                <a:spcPct val="100000"/>
              </a:lnSpc>
              <a:spcBef>
                <a:spcPts val="0"/>
              </a:spcBef>
              <a:spcAft>
                <a:spcPts val="0"/>
              </a:spcAft>
              <a:buClr>
                <a:srgbClr val="942093"/>
              </a:buClr>
              <a:buSzPts val="2200"/>
              <a:buFont typeface="Arial"/>
              <a:buNone/>
            </a:pPr>
            <a:r>
              <a:rPr lang="en" sz="2400" dirty="0">
                <a:solidFill>
                  <a:schemeClr val="dk1"/>
                </a:solidFill>
                <a:latin typeface="Calibri"/>
                <a:ea typeface="Calibri"/>
                <a:cs typeface="Calibri"/>
                <a:sym typeface="Calibri"/>
              </a:rPr>
              <a:t>→ </a:t>
            </a:r>
            <a:r>
              <a:rPr lang="en" sz="2400" dirty="0">
                <a:latin typeface="Calibri"/>
                <a:ea typeface="Calibri"/>
                <a:cs typeface="Calibri"/>
                <a:sym typeface="Calibri"/>
              </a:rPr>
              <a:t>privacy vs. security (surveillance)</a:t>
            </a:r>
            <a:endParaRPr sz="2400" dirty="0">
              <a:latin typeface="Calibri"/>
              <a:ea typeface="Calibri"/>
              <a:cs typeface="Calibri"/>
              <a:sym typeface="Calibri"/>
            </a:endParaRPr>
          </a:p>
          <a:p>
            <a:pPr marL="0" marR="0" lvl="1" indent="0" algn="l" rtl="0">
              <a:lnSpc>
                <a:spcPct val="100000"/>
              </a:lnSpc>
              <a:spcBef>
                <a:spcPts val="0"/>
              </a:spcBef>
              <a:spcAft>
                <a:spcPts val="0"/>
              </a:spcAft>
              <a:buClr>
                <a:srgbClr val="942093"/>
              </a:buClr>
              <a:buSzPts val="2200"/>
              <a:buFont typeface="Arial"/>
              <a:buNone/>
            </a:pPr>
            <a:r>
              <a:rPr lang="en" sz="2400" dirty="0">
                <a:solidFill>
                  <a:schemeClr val="dk1"/>
                </a:solidFill>
                <a:latin typeface="Calibri"/>
                <a:ea typeface="Calibri"/>
                <a:cs typeface="Calibri"/>
                <a:sym typeface="Calibri"/>
              </a:rPr>
              <a:t>→ </a:t>
            </a:r>
            <a:r>
              <a:rPr lang="en" sz="2400" dirty="0">
                <a:latin typeface="Calibri"/>
                <a:ea typeface="Calibri"/>
                <a:cs typeface="Calibri"/>
                <a:sym typeface="Calibri"/>
              </a:rPr>
              <a:t>privacy in IoT/smart homes</a:t>
            </a:r>
            <a:endParaRPr sz="2400" dirty="0">
              <a:latin typeface="Calibri"/>
              <a:ea typeface="Calibri"/>
              <a:cs typeface="Calibri"/>
              <a:sym typeface="Calibri"/>
            </a:endParaRPr>
          </a:p>
          <a:p>
            <a:pPr marL="0" marR="0" lvl="1" indent="0" algn="l" rtl="0">
              <a:lnSpc>
                <a:spcPct val="100000"/>
              </a:lnSpc>
              <a:spcBef>
                <a:spcPts val="0"/>
              </a:spcBef>
              <a:spcAft>
                <a:spcPts val="0"/>
              </a:spcAft>
              <a:buClr>
                <a:srgbClr val="942093"/>
              </a:buClr>
              <a:buSzPts val="2200"/>
              <a:buFont typeface="Arial"/>
              <a:buNone/>
            </a:pPr>
            <a:r>
              <a:rPr lang="en" sz="2400" dirty="0">
                <a:solidFill>
                  <a:schemeClr val="dk1"/>
                </a:solidFill>
                <a:latin typeface="Calibri"/>
                <a:ea typeface="Calibri"/>
                <a:cs typeface="Calibri"/>
                <a:sym typeface="Calibri"/>
              </a:rPr>
              <a:t>→ </a:t>
            </a:r>
            <a:r>
              <a:rPr lang="en" sz="2400" dirty="0">
                <a:latin typeface="Calibri"/>
                <a:ea typeface="Calibri"/>
                <a:cs typeface="Calibri"/>
                <a:sym typeface="Calibri"/>
              </a:rPr>
              <a:t>transactional databases (e.g., recommender systems)...</a:t>
            </a:r>
          </a:p>
          <a:p>
            <a:pPr marL="0" marR="0" lvl="1" indent="0" algn="l" rtl="0">
              <a:lnSpc>
                <a:spcPct val="100000"/>
              </a:lnSpc>
              <a:spcBef>
                <a:spcPts val="0"/>
              </a:spcBef>
              <a:spcAft>
                <a:spcPts val="0"/>
              </a:spcAft>
              <a:buClr>
                <a:srgbClr val="942093"/>
              </a:buClr>
              <a:buSzPts val="2200"/>
              <a:buFont typeface="Arial"/>
              <a:buNone/>
            </a:pPr>
            <a:endParaRPr lang="en" sz="2400" dirty="0">
              <a:latin typeface="Calibri"/>
              <a:ea typeface="Calibri"/>
              <a:cs typeface="Calibri"/>
              <a:sym typeface="Calibri"/>
            </a:endParaRPr>
          </a:p>
          <a:p>
            <a:pPr marL="0" marR="0" lvl="1" indent="0" algn="l" rtl="0">
              <a:lnSpc>
                <a:spcPct val="100000"/>
              </a:lnSpc>
              <a:spcBef>
                <a:spcPts val="0"/>
              </a:spcBef>
              <a:spcAft>
                <a:spcPts val="0"/>
              </a:spcAft>
              <a:buClr>
                <a:srgbClr val="942093"/>
              </a:buClr>
              <a:buSzPts val="2200"/>
              <a:buFont typeface="Arial"/>
              <a:buNone/>
            </a:pPr>
            <a:endParaRPr lang="en" sz="2400" dirty="0">
              <a:latin typeface="Calibri"/>
              <a:ea typeface="Calibri"/>
              <a:cs typeface="Calibri"/>
              <a:sym typeface="Calibri"/>
            </a:endParaRPr>
          </a:p>
          <a:p>
            <a:pPr marL="0" marR="0" lvl="1" indent="0" algn="l" rtl="0">
              <a:lnSpc>
                <a:spcPct val="100000"/>
              </a:lnSpc>
              <a:spcBef>
                <a:spcPts val="0"/>
              </a:spcBef>
              <a:spcAft>
                <a:spcPts val="0"/>
              </a:spcAft>
              <a:buClr>
                <a:srgbClr val="942093"/>
              </a:buClr>
              <a:buSzPts val="2200"/>
              <a:buFont typeface="Arial"/>
              <a:buNone/>
            </a:pPr>
            <a:r>
              <a:rPr lang="en" sz="2400" dirty="0">
                <a:latin typeface="Calibri"/>
                <a:ea typeface="Calibri"/>
                <a:cs typeface="Calibri"/>
                <a:sym typeface="Calibri"/>
              </a:rPr>
              <a:t>			….you will be picking one to present 						(more after the break)</a:t>
            </a:r>
            <a:endParaRPr sz="2400" dirty="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5"/>
          <p:cNvSpPr txBox="1"/>
          <p:nvPr/>
        </p:nvSpPr>
        <p:spPr>
          <a:xfrm>
            <a:off x="838606" y="1887429"/>
            <a:ext cx="7260367" cy="10013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2800" b="0" i="0" u="none" strike="noStrike" cap="none">
                <a:solidFill>
                  <a:srgbClr val="000000"/>
                </a:solidFill>
                <a:latin typeface="Arial"/>
                <a:ea typeface="Arial"/>
                <a:cs typeface="Arial"/>
                <a:sym typeface="Arial"/>
              </a:rPr>
              <a:t>10-minute break</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6"/>
          <p:cNvSpPr txBox="1">
            <a:spLocks noGrp="1"/>
          </p:cNvSpPr>
          <p:nvPr>
            <p:ph type="ctrTitle"/>
          </p:nvPr>
        </p:nvSpPr>
        <p:spPr>
          <a:xfrm>
            <a:off x="838606" y="1887429"/>
            <a:ext cx="7260367" cy="100135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 sz="2800"/>
              <a:t>Syllabus and Expectations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7"/>
          <p:cNvSpPr txBox="1">
            <a:spLocks noGrp="1"/>
          </p:cNvSpPr>
          <p:nvPr>
            <p:ph type="title"/>
          </p:nvPr>
        </p:nvSpPr>
        <p:spPr>
          <a:xfrm>
            <a:off x="311700" y="27073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Calibri"/>
                <a:ea typeface="Calibri"/>
                <a:cs typeface="Calibri"/>
                <a:sym typeface="Calibri"/>
              </a:rPr>
              <a:t>Baseline Expectations</a:t>
            </a:r>
            <a:endParaRPr>
              <a:latin typeface="Calibri"/>
              <a:ea typeface="Calibri"/>
              <a:cs typeface="Calibri"/>
              <a:sym typeface="Calibri"/>
            </a:endParaRPr>
          </a:p>
        </p:txBody>
      </p:sp>
      <p:sp>
        <p:nvSpPr>
          <p:cNvPr id="532" name="Google Shape;532;p87"/>
          <p:cNvSpPr txBox="1">
            <a:spLocks noGrp="1"/>
          </p:cNvSpPr>
          <p:nvPr>
            <p:ph type="body" idx="1"/>
          </p:nvPr>
        </p:nvSpPr>
        <p:spPr>
          <a:xfrm>
            <a:off x="311700" y="831843"/>
            <a:ext cx="8520600" cy="121071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2400" dirty="0">
                <a:solidFill>
                  <a:schemeClr val="dk1"/>
                </a:solidFill>
                <a:latin typeface="Calibri"/>
                <a:ea typeface="Calibri"/>
                <a:cs typeface="Calibri"/>
                <a:sym typeface="Calibri"/>
              </a:rPr>
              <a:t>1.  Come to class and pay attention – it will significantly impact how you do in the class.</a:t>
            </a:r>
            <a:endParaRPr sz="2400" dirty="0">
              <a:solidFill>
                <a:schemeClr val="dk1"/>
              </a:solidFill>
              <a:latin typeface="Calibri"/>
              <a:ea typeface="Calibri"/>
              <a:cs typeface="Calibri"/>
              <a:sym typeface="Calibri"/>
            </a:endParaRPr>
          </a:p>
          <a:p>
            <a:pPr marL="0" lvl="0" indent="0" algn="l" rtl="0">
              <a:lnSpc>
                <a:spcPct val="115000"/>
              </a:lnSpc>
              <a:spcBef>
                <a:spcPts val="0"/>
              </a:spcBef>
              <a:spcAft>
                <a:spcPts val="1600"/>
              </a:spcAft>
              <a:buSzPts val="1800"/>
              <a:buNone/>
            </a:pPr>
            <a:endParaRPr sz="2400" dirty="0">
              <a:latin typeface="Calibri"/>
              <a:ea typeface="Calibri"/>
              <a:cs typeface="Calibri"/>
              <a:sym typeface="Calibri"/>
            </a:endParaRPr>
          </a:p>
        </p:txBody>
      </p:sp>
      <p:sp>
        <p:nvSpPr>
          <p:cNvPr id="533" name="Google Shape;533;p87"/>
          <p:cNvSpPr txBox="1"/>
          <p:nvPr/>
        </p:nvSpPr>
        <p:spPr>
          <a:xfrm>
            <a:off x="997526" y="1827391"/>
            <a:ext cx="7987173" cy="121071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chemeClr val="dk1"/>
              </a:buClr>
              <a:buSzPts val="1100"/>
              <a:buFont typeface="Arial"/>
              <a:buNone/>
            </a:pPr>
            <a:r>
              <a:rPr lang="en" sz="2400" dirty="0">
                <a:solidFill>
                  <a:schemeClr val="dk1"/>
                </a:solidFill>
                <a:latin typeface="Calibri"/>
                <a:ea typeface="Calibri"/>
                <a:cs typeface="Calibri"/>
                <a:sym typeface="Calibri"/>
              </a:rPr>
              <a:t>i.e., </a:t>
            </a:r>
            <a:r>
              <a:rPr lang="en" sz="2400" b="0" i="0" u="none" strike="noStrike" cap="none" dirty="0">
                <a:solidFill>
                  <a:schemeClr val="dk1"/>
                </a:solidFill>
                <a:latin typeface="Calibri"/>
                <a:ea typeface="Calibri"/>
                <a:cs typeface="Calibri"/>
                <a:sym typeface="Calibri"/>
              </a:rPr>
              <a:t>Do not surf the web, play games, text your partner, mom or dog.. during class.</a:t>
            </a:r>
            <a:endParaRPr sz="2400" b="0" i="0" u="none" strike="noStrike" cap="none" dirty="0">
              <a:solidFill>
                <a:schemeClr val="dk2"/>
              </a:solidFill>
              <a:latin typeface="Calibri"/>
              <a:ea typeface="Calibri"/>
              <a:cs typeface="Calibri"/>
              <a:sym typeface="Calibri"/>
            </a:endParaRPr>
          </a:p>
        </p:txBody>
      </p:sp>
      <p:sp>
        <p:nvSpPr>
          <p:cNvPr id="534" name="Google Shape;534;p87"/>
          <p:cNvSpPr txBox="1"/>
          <p:nvPr/>
        </p:nvSpPr>
        <p:spPr>
          <a:xfrm>
            <a:off x="311700" y="2822939"/>
            <a:ext cx="8520600" cy="121071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chemeClr val="dk1"/>
              </a:buClr>
              <a:buSzPts val="1100"/>
              <a:buFont typeface="Arial"/>
              <a:buNone/>
            </a:pPr>
            <a:r>
              <a:rPr lang="en" sz="2400" b="0" i="0" u="none" strike="noStrike" cap="none" dirty="0">
                <a:solidFill>
                  <a:schemeClr val="dk1"/>
                </a:solidFill>
                <a:latin typeface="Calibri"/>
                <a:ea typeface="Calibri"/>
                <a:cs typeface="Calibri"/>
                <a:sym typeface="Calibri"/>
              </a:rPr>
              <a:t>2.  Stay up to date with announcements through CANVAS.</a:t>
            </a:r>
            <a:endParaRPr dirty="0"/>
          </a:p>
          <a:p>
            <a:pPr marL="0" marR="0" lvl="0" indent="0" algn="l" rtl="0">
              <a:lnSpc>
                <a:spcPct val="115000"/>
              </a:lnSpc>
              <a:spcBef>
                <a:spcPts val="0"/>
              </a:spcBef>
              <a:spcAft>
                <a:spcPts val="1600"/>
              </a:spcAft>
              <a:buClr>
                <a:schemeClr val="dk2"/>
              </a:buClr>
              <a:buSzPts val="1800"/>
              <a:buFont typeface="Arial"/>
              <a:buNone/>
            </a:pPr>
            <a:endParaRPr sz="2400" b="0" i="0" u="none" strike="noStrike" cap="none" dirty="0">
              <a:solidFill>
                <a:schemeClr val="dk2"/>
              </a:solidFill>
              <a:latin typeface="Calibri"/>
              <a:ea typeface="Calibri"/>
              <a:cs typeface="Calibri"/>
              <a:sym typeface="Calibri"/>
            </a:endParaRPr>
          </a:p>
        </p:txBody>
      </p:sp>
      <p:sp>
        <p:nvSpPr>
          <p:cNvPr id="535" name="Google Shape;535;p87"/>
          <p:cNvSpPr txBox="1"/>
          <p:nvPr/>
        </p:nvSpPr>
        <p:spPr>
          <a:xfrm>
            <a:off x="311699" y="3326795"/>
            <a:ext cx="8672999" cy="70686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chemeClr val="dk1"/>
              </a:buClr>
              <a:buSzPts val="1100"/>
              <a:buFont typeface="Arial"/>
              <a:buNone/>
            </a:pPr>
            <a:r>
              <a:rPr lang="en" sz="2400" b="0" i="0" u="none" strike="noStrike" cap="none" dirty="0">
                <a:solidFill>
                  <a:schemeClr val="dk1"/>
                </a:solidFill>
                <a:latin typeface="Calibri"/>
                <a:ea typeface="Calibri"/>
                <a:cs typeface="Calibri"/>
                <a:sym typeface="Calibri"/>
              </a:rPr>
              <a:t>3.  Communicate in a timely manner when you have concerns.</a:t>
            </a:r>
            <a:endParaRPr dirty="0"/>
          </a:p>
        </p:txBody>
      </p:sp>
      <p:sp>
        <p:nvSpPr>
          <p:cNvPr id="536" name="Google Shape;536;p87"/>
          <p:cNvSpPr txBox="1"/>
          <p:nvPr/>
        </p:nvSpPr>
        <p:spPr>
          <a:xfrm>
            <a:off x="311698" y="3830650"/>
            <a:ext cx="8672999" cy="70686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chemeClr val="dk1"/>
              </a:buClr>
              <a:buSzPts val="1100"/>
              <a:buFont typeface="Arial"/>
              <a:buNone/>
            </a:pPr>
            <a:r>
              <a:rPr lang="en" sz="2400" b="0" i="0" u="none" strike="noStrike" cap="none" dirty="0">
                <a:solidFill>
                  <a:schemeClr val="dk1"/>
                </a:solidFill>
                <a:latin typeface="Calibri"/>
                <a:ea typeface="Calibri"/>
                <a:cs typeface="Calibri"/>
                <a:sym typeface="Calibri"/>
              </a:rPr>
              <a:t>4.  Be prepared to read, </a:t>
            </a:r>
            <a:r>
              <a:rPr lang="en" sz="2400" b="1" i="0" u="none" strike="noStrike" cap="none" dirty="0">
                <a:solidFill>
                  <a:srgbClr val="FF0000"/>
                </a:solidFill>
                <a:latin typeface="Calibri"/>
                <a:ea typeface="Calibri"/>
                <a:cs typeface="Calibri"/>
                <a:sym typeface="Calibri"/>
              </a:rPr>
              <a:t>code</a:t>
            </a:r>
            <a:r>
              <a:rPr lang="en" sz="2400" b="0" i="0" u="none" strike="noStrike" cap="none" dirty="0">
                <a:solidFill>
                  <a:schemeClr val="dk1"/>
                </a:solidFill>
                <a:latin typeface="Calibri"/>
                <a:ea typeface="Calibri"/>
                <a:cs typeface="Calibri"/>
                <a:sym typeface="Calibri"/>
              </a:rPr>
              <a:t>, learn.</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8"/>
          <p:cNvSpPr txBox="1"/>
          <p:nvPr/>
        </p:nvSpPr>
        <p:spPr>
          <a:xfrm>
            <a:off x="311700" y="23510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800" b="0" i="0" u="none" strike="noStrike" cap="none" dirty="0">
                <a:solidFill>
                  <a:srgbClr val="000000"/>
                </a:solidFill>
                <a:latin typeface="Calibri"/>
                <a:ea typeface="Calibri"/>
                <a:cs typeface="Calibri"/>
                <a:sym typeface="Calibri"/>
              </a:rPr>
              <a:t>Specific Expectations – Attendance and Participation</a:t>
            </a:r>
            <a:endParaRPr dirty="0"/>
          </a:p>
        </p:txBody>
      </p:sp>
      <p:sp>
        <p:nvSpPr>
          <p:cNvPr id="2" name="TextBox 1">
            <a:extLst>
              <a:ext uri="{FF2B5EF4-FFF2-40B4-BE49-F238E27FC236}">
                <a16:creationId xmlns:a16="http://schemas.microsoft.com/office/drawing/2014/main" id="{7CBDDEA7-3354-BC41-83A4-7D9053B02A54}"/>
              </a:ext>
            </a:extLst>
          </p:cNvPr>
          <p:cNvSpPr txBox="1"/>
          <p:nvPr/>
        </p:nvSpPr>
        <p:spPr>
          <a:xfrm>
            <a:off x="389108" y="1001948"/>
            <a:ext cx="4085616" cy="2554545"/>
          </a:xfrm>
          <a:prstGeom prst="rect">
            <a:avLst/>
          </a:prstGeom>
          <a:noFill/>
        </p:spPr>
        <p:txBody>
          <a:bodyPr wrap="square" rtlCol="0">
            <a:spAutoFit/>
          </a:bodyPr>
          <a:lstStyle/>
          <a:p>
            <a:r>
              <a:rPr lang="en-US" sz="2000" dirty="0"/>
              <a:t>Classroom discussion and participation is vital to everyone’s experience in this course. Regular attendance, active engagement, and thoughtful reflection on the week’s assigned readings will be assessed each week.</a:t>
            </a:r>
          </a:p>
          <a:p>
            <a:r>
              <a:rPr lang="en-US" sz="2000" dirty="0"/>
              <a:t> </a:t>
            </a:r>
          </a:p>
        </p:txBody>
      </p:sp>
      <p:cxnSp>
        <p:nvCxnSpPr>
          <p:cNvPr id="7" name="Straight Arrow Connector 6">
            <a:extLst>
              <a:ext uri="{FF2B5EF4-FFF2-40B4-BE49-F238E27FC236}">
                <a16:creationId xmlns:a16="http://schemas.microsoft.com/office/drawing/2014/main" id="{73339E53-4CCA-4046-B147-8D5EFCFAA4CA}"/>
              </a:ext>
            </a:extLst>
          </p:cNvPr>
          <p:cNvCxnSpPr/>
          <p:nvPr/>
        </p:nvCxnSpPr>
        <p:spPr>
          <a:xfrm>
            <a:off x="4572000" y="1653703"/>
            <a:ext cx="38910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6980863-81BF-5146-BB3E-ED9CF39D097A}"/>
              </a:ext>
            </a:extLst>
          </p:cNvPr>
          <p:cNvPicPr>
            <a:picLocks noChangeAspect="1"/>
          </p:cNvPicPr>
          <p:nvPr/>
        </p:nvPicPr>
        <p:blipFill>
          <a:blip r:embed="rId3"/>
          <a:stretch>
            <a:fillRect/>
          </a:stretch>
        </p:blipFill>
        <p:spPr>
          <a:xfrm>
            <a:off x="4961106" y="1339850"/>
            <a:ext cx="3098800" cy="2463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3"/>
          <p:cNvSpPr txBox="1">
            <a:spLocks noGrp="1"/>
          </p:cNvSpPr>
          <p:nvPr>
            <p:ph type="ctrTitle"/>
          </p:nvPr>
        </p:nvSpPr>
        <p:spPr>
          <a:xfrm>
            <a:off x="941856" y="1510354"/>
            <a:ext cx="7260300" cy="1001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2800" i="1"/>
              <a:t>How do you give people control over their personal information?</a:t>
            </a:r>
            <a:endParaRPr i="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8"/>
          <p:cNvSpPr txBox="1"/>
          <p:nvPr/>
        </p:nvSpPr>
        <p:spPr>
          <a:xfrm>
            <a:off x="311700" y="23510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800" b="0" i="0" u="none" strike="noStrike" cap="none" dirty="0">
                <a:solidFill>
                  <a:srgbClr val="000000"/>
                </a:solidFill>
                <a:latin typeface="Calibri"/>
                <a:ea typeface="Calibri"/>
                <a:cs typeface="Calibri"/>
                <a:sym typeface="Calibri"/>
              </a:rPr>
              <a:t>Specific Expectations – Presentation</a:t>
            </a:r>
            <a:endParaRPr dirty="0"/>
          </a:p>
        </p:txBody>
      </p:sp>
      <p:sp>
        <p:nvSpPr>
          <p:cNvPr id="2" name="TextBox 1">
            <a:extLst>
              <a:ext uri="{FF2B5EF4-FFF2-40B4-BE49-F238E27FC236}">
                <a16:creationId xmlns:a16="http://schemas.microsoft.com/office/drawing/2014/main" id="{7CBDDEA7-3354-BC41-83A4-7D9053B02A54}"/>
              </a:ext>
            </a:extLst>
          </p:cNvPr>
          <p:cNvSpPr txBox="1"/>
          <p:nvPr/>
        </p:nvSpPr>
        <p:spPr>
          <a:xfrm>
            <a:off x="389108" y="1001948"/>
            <a:ext cx="3949428" cy="3170099"/>
          </a:xfrm>
          <a:prstGeom prst="rect">
            <a:avLst/>
          </a:prstGeom>
          <a:noFill/>
        </p:spPr>
        <p:txBody>
          <a:bodyPr wrap="square" rtlCol="0">
            <a:spAutoFit/>
          </a:bodyPr>
          <a:lstStyle/>
          <a:p>
            <a:r>
              <a:rPr lang="en-US" sz="2000" dirty="0"/>
              <a:t>Students will work in small groups to prepare a presentation to the class on a selected topic.  </a:t>
            </a:r>
          </a:p>
          <a:p>
            <a:endParaRPr lang="en-US" sz="2000" dirty="0"/>
          </a:p>
          <a:p>
            <a:r>
              <a:rPr lang="en-US" sz="2000" dirty="0"/>
              <a:t>Due date will vary by student/topic. </a:t>
            </a:r>
          </a:p>
          <a:p>
            <a:endParaRPr lang="en-US" sz="2000" dirty="0"/>
          </a:p>
          <a:p>
            <a:r>
              <a:rPr lang="en-US" sz="2000" dirty="0"/>
              <a:t>An outline of the presentation expectations is provided in the syllabus.</a:t>
            </a:r>
          </a:p>
        </p:txBody>
      </p:sp>
      <p:cxnSp>
        <p:nvCxnSpPr>
          <p:cNvPr id="7" name="Straight Arrow Connector 6">
            <a:extLst>
              <a:ext uri="{FF2B5EF4-FFF2-40B4-BE49-F238E27FC236}">
                <a16:creationId xmlns:a16="http://schemas.microsoft.com/office/drawing/2014/main" id="{73339E53-4CCA-4046-B147-8D5EFCFAA4CA}"/>
              </a:ext>
            </a:extLst>
          </p:cNvPr>
          <p:cNvCxnSpPr/>
          <p:nvPr/>
        </p:nvCxnSpPr>
        <p:spPr>
          <a:xfrm>
            <a:off x="4562272" y="2140086"/>
            <a:ext cx="38910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ED44FD3-9447-5B4D-858E-8A294E95D24C}"/>
              </a:ext>
            </a:extLst>
          </p:cNvPr>
          <p:cNvPicPr>
            <a:picLocks noChangeAspect="1"/>
          </p:cNvPicPr>
          <p:nvPr/>
        </p:nvPicPr>
        <p:blipFill>
          <a:blip r:embed="rId3"/>
          <a:stretch>
            <a:fillRect/>
          </a:stretch>
        </p:blipFill>
        <p:spPr>
          <a:xfrm>
            <a:off x="4951378" y="1471586"/>
            <a:ext cx="3098800" cy="2463800"/>
          </a:xfrm>
          <a:prstGeom prst="rect">
            <a:avLst/>
          </a:prstGeom>
        </p:spPr>
      </p:pic>
    </p:spTree>
    <p:extLst>
      <p:ext uri="{BB962C8B-B14F-4D97-AF65-F5344CB8AC3E}">
        <p14:creationId xmlns:p14="http://schemas.microsoft.com/office/powerpoint/2010/main" val="188327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8"/>
          <p:cNvSpPr txBox="1"/>
          <p:nvPr/>
        </p:nvSpPr>
        <p:spPr>
          <a:xfrm>
            <a:off x="311700" y="23510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800" b="0" i="0" u="none" strike="noStrike" cap="none" dirty="0">
                <a:solidFill>
                  <a:srgbClr val="000000"/>
                </a:solidFill>
                <a:latin typeface="Calibri"/>
                <a:ea typeface="Calibri"/>
                <a:cs typeface="Calibri"/>
                <a:sym typeface="Calibri"/>
              </a:rPr>
              <a:t>Specific Expectations – Homework</a:t>
            </a:r>
            <a:endParaRPr dirty="0"/>
          </a:p>
        </p:txBody>
      </p:sp>
      <p:sp>
        <p:nvSpPr>
          <p:cNvPr id="2" name="TextBox 1">
            <a:extLst>
              <a:ext uri="{FF2B5EF4-FFF2-40B4-BE49-F238E27FC236}">
                <a16:creationId xmlns:a16="http://schemas.microsoft.com/office/drawing/2014/main" id="{7CBDDEA7-3354-BC41-83A4-7D9053B02A54}"/>
              </a:ext>
            </a:extLst>
          </p:cNvPr>
          <p:cNvSpPr txBox="1"/>
          <p:nvPr/>
        </p:nvSpPr>
        <p:spPr>
          <a:xfrm>
            <a:off x="194553" y="924127"/>
            <a:ext cx="4183717" cy="4001095"/>
          </a:xfrm>
          <a:prstGeom prst="rect">
            <a:avLst/>
          </a:prstGeom>
          <a:noFill/>
        </p:spPr>
        <p:txBody>
          <a:bodyPr wrap="square" rtlCol="0">
            <a:spAutoFit/>
          </a:bodyPr>
          <a:lstStyle/>
          <a:p>
            <a:r>
              <a:rPr lang="en-US" sz="2000" dirty="0"/>
              <a:t>Three homework assignments will be due on the dates listed below, covering material in Modules 1, 2, and 3.  It is expected that you work </a:t>
            </a:r>
            <a:r>
              <a:rPr lang="en-US" sz="2000" u="sng" dirty="0"/>
              <a:t>independently</a:t>
            </a:r>
            <a:r>
              <a:rPr lang="en-US" sz="2000" dirty="0"/>
              <a:t> on these assignments.</a:t>
            </a:r>
          </a:p>
          <a:p>
            <a:endParaRPr lang="en-US" dirty="0"/>
          </a:p>
          <a:p>
            <a:r>
              <a:rPr lang="en-US" sz="2000" b="1" dirty="0"/>
              <a:t>Homework 1</a:t>
            </a:r>
            <a:r>
              <a:rPr lang="en-US" sz="2000" dirty="0"/>
              <a:t>:  </a:t>
            </a:r>
          </a:p>
          <a:p>
            <a:r>
              <a:rPr lang="en-US" sz="2000" dirty="0"/>
              <a:t>Distributed 1/24, due 2/7</a:t>
            </a:r>
          </a:p>
          <a:p>
            <a:r>
              <a:rPr lang="en-US" sz="2000" b="1" dirty="0"/>
              <a:t>Homework 2</a:t>
            </a:r>
            <a:r>
              <a:rPr lang="en-US" sz="2000" dirty="0"/>
              <a:t>:  </a:t>
            </a:r>
          </a:p>
          <a:p>
            <a:r>
              <a:rPr lang="en-US" sz="2000" dirty="0"/>
              <a:t>Distributed 2/14, due 2/28</a:t>
            </a:r>
          </a:p>
          <a:p>
            <a:r>
              <a:rPr lang="en-US" sz="2000" b="1" dirty="0"/>
              <a:t>Homework 3</a:t>
            </a:r>
            <a:r>
              <a:rPr lang="en-US" sz="2000" dirty="0"/>
              <a:t>:  </a:t>
            </a:r>
          </a:p>
          <a:p>
            <a:r>
              <a:rPr lang="en-US" sz="2000" dirty="0"/>
              <a:t>Distributed 3/14, due 3/28</a:t>
            </a:r>
          </a:p>
        </p:txBody>
      </p:sp>
      <p:cxnSp>
        <p:nvCxnSpPr>
          <p:cNvPr id="7" name="Straight Arrow Connector 6">
            <a:extLst>
              <a:ext uri="{FF2B5EF4-FFF2-40B4-BE49-F238E27FC236}">
                <a16:creationId xmlns:a16="http://schemas.microsoft.com/office/drawing/2014/main" id="{73339E53-4CCA-4046-B147-8D5EFCFAA4CA}"/>
              </a:ext>
            </a:extLst>
          </p:cNvPr>
          <p:cNvCxnSpPr/>
          <p:nvPr/>
        </p:nvCxnSpPr>
        <p:spPr>
          <a:xfrm>
            <a:off x="4486078" y="2587558"/>
            <a:ext cx="38910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63D98C6-10C9-174A-99B4-87B3A5BFEE7A}"/>
              </a:ext>
            </a:extLst>
          </p:cNvPr>
          <p:cNvCxnSpPr/>
          <p:nvPr/>
        </p:nvCxnSpPr>
        <p:spPr>
          <a:xfrm>
            <a:off x="4482832" y="3002220"/>
            <a:ext cx="38910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769FED-4410-7B47-89D1-B2DDA8C637DA}"/>
              </a:ext>
            </a:extLst>
          </p:cNvPr>
          <p:cNvCxnSpPr/>
          <p:nvPr/>
        </p:nvCxnSpPr>
        <p:spPr>
          <a:xfrm>
            <a:off x="4482832" y="3357425"/>
            <a:ext cx="38910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605167A-31F1-F342-ADB6-57F562592034}"/>
              </a:ext>
            </a:extLst>
          </p:cNvPr>
          <p:cNvPicPr>
            <a:picLocks noChangeAspect="1"/>
          </p:cNvPicPr>
          <p:nvPr/>
        </p:nvPicPr>
        <p:blipFill>
          <a:blip r:embed="rId3"/>
          <a:stretch>
            <a:fillRect/>
          </a:stretch>
        </p:blipFill>
        <p:spPr>
          <a:xfrm>
            <a:off x="4871938" y="1549077"/>
            <a:ext cx="3098800" cy="2463800"/>
          </a:xfrm>
          <a:prstGeom prst="rect">
            <a:avLst/>
          </a:prstGeom>
        </p:spPr>
      </p:pic>
    </p:spTree>
    <p:extLst>
      <p:ext uri="{BB962C8B-B14F-4D97-AF65-F5344CB8AC3E}">
        <p14:creationId xmlns:p14="http://schemas.microsoft.com/office/powerpoint/2010/main" val="385593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8"/>
          <p:cNvSpPr txBox="1"/>
          <p:nvPr/>
        </p:nvSpPr>
        <p:spPr>
          <a:xfrm>
            <a:off x="311700" y="23510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800" b="0" i="0" u="none" strike="noStrike" cap="none" dirty="0">
                <a:solidFill>
                  <a:srgbClr val="000000"/>
                </a:solidFill>
                <a:latin typeface="Calibri"/>
                <a:ea typeface="Calibri"/>
                <a:cs typeface="Calibri"/>
                <a:sym typeface="Calibri"/>
              </a:rPr>
              <a:t>Specific Expectations – Final Project</a:t>
            </a:r>
            <a:endParaRPr dirty="0"/>
          </a:p>
        </p:txBody>
      </p:sp>
      <p:cxnSp>
        <p:nvCxnSpPr>
          <p:cNvPr id="8" name="Straight Arrow Connector 7">
            <a:extLst>
              <a:ext uri="{FF2B5EF4-FFF2-40B4-BE49-F238E27FC236}">
                <a16:creationId xmlns:a16="http://schemas.microsoft.com/office/drawing/2014/main" id="{A7769FED-4410-7B47-89D1-B2DDA8C637DA}"/>
              </a:ext>
            </a:extLst>
          </p:cNvPr>
          <p:cNvCxnSpPr/>
          <p:nvPr/>
        </p:nvCxnSpPr>
        <p:spPr>
          <a:xfrm>
            <a:off x="4486078" y="3994835"/>
            <a:ext cx="38910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1ADDBAD-96F9-6C49-A622-3EE88708C636}"/>
              </a:ext>
            </a:extLst>
          </p:cNvPr>
          <p:cNvSpPr/>
          <p:nvPr/>
        </p:nvSpPr>
        <p:spPr>
          <a:xfrm>
            <a:off x="303184" y="1115582"/>
            <a:ext cx="4572000" cy="2246769"/>
          </a:xfrm>
          <a:prstGeom prst="rect">
            <a:avLst/>
          </a:prstGeom>
        </p:spPr>
        <p:txBody>
          <a:bodyPr>
            <a:spAutoFit/>
          </a:bodyPr>
          <a:lstStyle/>
          <a:p>
            <a:r>
              <a:rPr lang="en-US" sz="2000" dirty="0">
                <a:solidFill>
                  <a:schemeClr val="tx1"/>
                </a:solidFill>
                <a:latin typeface="Arial" panose="020B0604020202020204" pitchFamily="34" charset="0"/>
                <a:cs typeface="Arial" panose="020B0604020202020204" pitchFamily="34" charset="0"/>
              </a:rPr>
              <a:t>Students will be asked to work on a </a:t>
            </a:r>
            <a:r>
              <a:rPr lang="en-US" sz="2000" i="1" dirty="0">
                <a:solidFill>
                  <a:schemeClr val="tx1"/>
                </a:solidFill>
                <a:latin typeface="Arial" panose="020B0604020202020204" pitchFamily="34" charset="0"/>
                <a:cs typeface="Arial" panose="020B0604020202020204" pitchFamily="34" charset="0"/>
              </a:rPr>
              <a:t>research</a:t>
            </a:r>
            <a:r>
              <a:rPr lang="en-US" sz="2000" dirty="0">
                <a:solidFill>
                  <a:schemeClr val="tx1"/>
                </a:solidFill>
                <a:latin typeface="Arial" panose="020B0604020202020204" pitchFamily="34" charset="0"/>
                <a:cs typeface="Arial" panose="020B0604020202020204" pitchFamily="34" charset="0"/>
              </a:rPr>
              <a:t> project, due the final day of class, 4/25.  </a:t>
            </a:r>
          </a:p>
          <a:p>
            <a:endParaRPr lang="en-US" sz="2000" dirty="0">
              <a:solidFill>
                <a:schemeClr val="tx1"/>
              </a:solidFill>
              <a:latin typeface="Arial" panose="020B0604020202020204" pitchFamily="34" charset="0"/>
              <a:cs typeface="Arial" panose="020B0604020202020204" pitchFamily="34" charset="0"/>
            </a:endParaRPr>
          </a:p>
          <a:p>
            <a:r>
              <a:rPr lang="en-US" sz="2000" dirty="0">
                <a:solidFill>
                  <a:schemeClr val="tx1"/>
                </a:solidFill>
                <a:latin typeface="Arial" panose="020B0604020202020204" pitchFamily="34" charset="0"/>
                <a:cs typeface="Arial" panose="020B0604020202020204" pitchFamily="34" charset="0"/>
              </a:rPr>
              <a:t>A detailed outline of the project expectations is provided in the syllabus.</a:t>
            </a:r>
          </a:p>
        </p:txBody>
      </p:sp>
      <p:pic>
        <p:nvPicPr>
          <p:cNvPr id="6" name="Picture 5">
            <a:extLst>
              <a:ext uri="{FF2B5EF4-FFF2-40B4-BE49-F238E27FC236}">
                <a16:creationId xmlns:a16="http://schemas.microsoft.com/office/drawing/2014/main" id="{5F55E2AE-E268-B947-9287-38F21A704685}"/>
              </a:ext>
            </a:extLst>
          </p:cNvPr>
          <p:cNvPicPr>
            <a:picLocks noChangeAspect="1"/>
          </p:cNvPicPr>
          <p:nvPr/>
        </p:nvPicPr>
        <p:blipFill>
          <a:blip r:embed="rId3"/>
          <a:stretch>
            <a:fillRect/>
          </a:stretch>
        </p:blipFill>
        <p:spPr>
          <a:xfrm>
            <a:off x="4875184" y="1758305"/>
            <a:ext cx="3098800" cy="2463800"/>
          </a:xfrm>
          <a:prstGeom prst="rect">
            <a:avLst/>
          </a:prstGeom>
        </p:spPr>
      </p:pic>
    </p:spTree>
    <p:extLst>
      <p:ext uri="{BB962C8B-B14F-4D97-AF65-F5344CB8AC3E}">
        <p14:creationId xmlns:p14="http://schemas.microsoft.com/office/powerpoint/2010/main" val="3212310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6" name="Google Shape;616;p98"/>
          <p:cNvSpPr txBox="1"/>
          <p:nvPr/>
        </p:nvSpPr>
        <p:spPr>
          <a:xfrm>
            <a:off x="452152" y="1610544"/>
            <a:ext cx="8380798" cy="124963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 sz="2800" b="0" i="0" u="none" strike="noStrike" cap="none" dirty="0">
                <a:solidFill>
                  <a:schemeClr val="dk1"/>
                </a:solidFill>
                <a:latin typeface="Calibri"/>
                <a:ea typeface="Calibri"/>
                <a:cs typeface="Calibri"/>
                <a:sym typeface="Calibri"/>
              </a:rPr>
              <a:t>If you have partnering requests for presentations, email me by </a:t>
            </a:r>
            <a:r>
              <a:rPr lang="en" sz="2800" b="0" i="0" u="sng" strike="noStrike" cap="none" dirty="0">
                <a:solidFill>
                  <a:schemeClr val="dk1"/>
                </a:solidFill>
                <a:latin typeface="Calibri"/>
                <a:ea typeface="Calibri"/>
                <a:cs typeface="Calibri"/>
                <a:sym typeface="Calibri"/>
              </a:rPr>
              <a:t>Tuesday, 1/18</a:t>
            </a:r>
            <a:r>
              <a:rPr lang="en" sz="2800" b="0" i="0" u="none" strike="noStrike" cap="none" dirty="0">
                <a:solidFill>
                  <a:schemeClr val="dk1"/>
                </a:solidFill>
                <a:latin typeface="Calibri"/>
                <a:ea typeface="Calibri"/>
                <a:cs typeface="Calibri"/>
                <a:sym typeface="Calibri"/>
              </a:rPr>
              <a:t>.</a:t>
            </a:r>
            <a:endParaRPr dirty="0"/>
          </a:p>
        </p:txBody>
      </p:sp>
      <p:sp>
        <p:nvSpPr>
          <p:cNvPr id="617" name="Google Shape;617;p98"/>
          <p:cNvSpPr txBox="1"/>
          <p:nvPr/>
        </p:nvSpPr>
        <p:spPr>
          <a:xfrm>
            <a:off x="638872" y="3756814"/>
            <a:ext cx="7260367" cy="100135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 sz="2800" b="0" i="0" u="none" strike="noStrike" cap="none" dirty="0">
                <a:solidFill>
                  <a:schemeClr val="dk1"/>
                </a:solidFill>
                <a:latin typeface="Calibri"/>
                <a:ea typeface="Calibri"/>
                <a:cs typeface="Calibri"/>
                <a:sym typeface="Calibri"/>
              </a:rPr>
              <a:t>Thank you!</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a:spLocks noGrp="1"/>
          </p:cNvSpPr>
          <p:nvPr>
            <p:ph type="ctrTitle"/>
          </p:nvPr>
        </p:nvSpPr>
        <p:spPr>
          <a:xfrm>
            <a:off x="941856" y="1129354"/>
            <a:ext cx="7260300" cy="1001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2800" i="1"/>
              <a:t>Notice and Consent</a:t>
            </a:r>
            <a:endParaRPr i="1"/>
          </a:p>
        </p:txBody>
      </p:sp>
      <p:sp>
        <p:nvSpPr>
          <p:cNvPr id="282" name="Google Shape;282;p54"/>
          <p:cNvSpPr txBox="1"/>
          <p:nvPr/>
        </p:nvSpPr>
        <p:spPr>
          <a:xfrm>
            <a:off x="609725" y="2713900"/>
            <a:ext cx="8121000" cy="9891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005493"/>
              </a:buClr>
              <a:buSzPts val="2000"/>
              <a:buFont typeface="Arial"/>
              <a:buNone/>
            </a:pPr>
            <a:r>
              <a:rPr lang="en" sz="2200">
                <a:latin typeface="Calibri"/>
                <a:ea typeface="Calibri"/>
                <a:cs typeface="Calibri"/>
                <a:sym typeface="Calibri"/>
              </a:rPr>
              <a:t>People</a:t>
            </a:r>
            <a:r>
              <a:rPr lang="en" sz="2200" b="0" i="0" u="none" strike="noStrike" cap="none">
                <a:latin typeface="Calibri"/>
                <a:ea typeface="Calibri"/>
                <a:cs typeface="Calibri"/>
                <a:sym typeface="Calibri"/>
              </a:rPr>
              <a:t> should be informed about how organizations/</a:t>
            </a:r>
            <a:r>
              <a:rPr lang="en" sz="2200">
                <a:latin typeface="Calibri"/>
                <a:ea typeface="Calibri"/>
                <a:cs typeface="Calibri"/>
                <a:sym typeface="Calibri"/>
              </a:rPr>
              <a:t>others</a:t>
            </a:r>
            <a:r>
              <a:rPr lang="en" sz="2200" b="0" i="0" u="none" strike="noStrike" cap="none">
                <a:latin typeface="Calibri"/>
                <a:ea typeface="Calibri"/>
                <a:cs typeface="Calibri"/>
                <a:sym typeface="Calibri"/>
              </a:rPr>
              <a:t> plan to store, use or exchange their personal data, and they should be asked for consent.</a:t>
            </a:r>
            <a:endParaRPr sz="2200" b="0" i="0" u="none" strike="noStrike" cap="none">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5"/>
          <p:cNvSpPr txBox="1"/>
          <p:nvPr/>
        </p:nvSpPr>
        <p:spPr>
          <a:xfrm>
            <a:off x="345450" y="331275"/>
            <a:ext cx="8453100" cy="1545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200" dirty="0">
                <a:solidFill>
                  <a:schemeClr val="dk1"/>
                </a:solidFill>
                <a:latin typeface="Calibri"/>
                <a:ea typeface="Calibri"/>
                <a:cs typeface="Calibri"/>
                <a:sym typeface="Calibri"/>
              </a:rPr>
              <a:t>(Solove, 2012) Privacy self-management and the “consent dilemma”:</a:t>
            </a:r>
            <a:endParaRPr sz="2200" dirty="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None/>
            </a:pPr>
            <a:r>
              <a:rPr lang="en" sz="2200" dirty="0">
                <a:solidFill>
                  <a:schemeClr val="dk1"/>
                </a:solidFill>
                <a:latin typeface="Calibri"/>
                <a:ea typeface="Calibri"/>
                <a:cs typeface="Calibri"/>
                <a:sym typeface="Calibri"/>
              </a:rPr>
              <a:t>→ </a:t>
            </a:r>
            <a:r>
              <a:rPr lang="en" sz="2200" i="1" dirty="0">
                <a:solidFill>
                  <a:schemeClr val="dk1"/>
                </a:solidFill>
                <a:latin typeface="Calibri"/>
                <a:ea typeface="Calibri"/>
                <a:cs typeface="Calibri"/>
                <a:sym typeface="Calibri"/>
              </a:rPr>
              <a:t>Argues that privacy self-management does not provide meaningful control.</a:t>
            </a:r>
            <a:endParaRPr sz="2200" i="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200" i="1" dirty="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 sz="1800" dirty="0">
                <a:solidFill>
                  <a:srgbClr val="505050"/>
                </a:solidFill>
                <a:highlight>
                  <a:srgbClr val="FFFFFF"/>
                </a:highlight>
              </a:rPr>
              <a:t>“There are too many entities collecting and using personal data to make it feasible for people to manage their privacy separately with each entity. Moreover, many privacy harms are the result of an aggregation of pieces of data over a period of time by different entities. It is virtually impossible for people to weigh the costs and benefits of revealing information or permitting its use or transfer without an understanding of the potential downstream uses.... In addition, privacy self-management addresses privacy in a series of isolated transactions guided by particular individuals. Privacy costs and benefits, however, are more appropriately assessed cumulatively and holistically — not merely at the individual level.”</a:t>
            </a:r>
            <a:endParaRPr sz="1800" i="1"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6"/>
          <p:cNvSpPr txBox="1"/>
          <p:nvPr/>
        </p:nvSpPr>
        <p:spPr>
          <a:xfrm>
            <a:off x="196553" y="87841"/>
            <a:ext cx="8648400" cy="71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3000">
                <a:solidFill>
                  <a:schemeClr val="dk1"/>
                </a:solidFill>
                <a:latin typeface="Calibri"/>
                <a:ea typeface="Calibri"/>
                <a:cs typeface="Calibri"/>
                <a:sym typeface="Calibri"/>
              </a:rPr>
              <a:t>2.  </a:t>
            </a:r>
            <a:r>
              <a:rPr lang="en" sz="3000" b="0" i="0" u="none" strike="noStrike" cap="none">
                <a:solidFill>
                  <a:schemeClr val="dk1"/>
                </a:solidFill>
                <a:latin typeface="Calibri"/>
                <a:ea typeface="Calibri"/>
                <a:cs typeface="Calibri"/>
                <a:sym typeface="Calibri"/>
              </a:rPr>
              <a:t>Privacy as </a:t>
            </a:r>
            <a:r>
              <a:rPr lang="en" sz="3000">
                <a:solidFill>
                  <a:schemeClr val="dk1"/>
                </a:solidFill>
                <a:latin typeface="Calibri"/>
                <a:ea typeface="Calibri"/>
                <a:cs typeface="Calibri"/>
                <a:sym typeface="Calibri"/>
              </a:rPr>
              <a:t>Contextual Integrity</a:t>
            </a:r>
            <a:endParaRPr sz="3000" b="0" i="0" u="none" strike="noStrike" cap="none">
              <a:solidFill>
                <a:schemeClr val="dk1"/>
              </a:solidFill>
              <a:latin typeface="Calibri"/>
              <a:ea typeface="Calibri"/>
              <a:cs typeface="Calibri"/>
              <a:sym typeface="Calibri"/>
            </a:endParaRPr>
          </a:p>
        </p:txBody>
      </p:sp>
      <p:sp>
        <p:nvSpPr>
          <p:cNvPr id="293" name="Google Shape;293;p56"/>
          <p:cNvSpPr txBox="1"/>
          <p:nvPr/>
        </p:nvSpPr>
        <p:spPr>
          <a:xfrm>
            <a:off x="277738" y="907279"/>
            <a:ext cx="8229600" cy="16215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200"/>
              <a:buFont typeface="Arial"/>
              <a:buNone/>
            </a:pPr>
            <a:r>
              <a:rPr lang="en" sz="2200">
                <a:solidFill>
                  <a:schemeClr val="dk1"/>
                </a:solidFill>
                <a:latin typeface="Calibri"/>
                <a:ea typeface="Calibri"/>
                <a:cs typeface="Calibri"/>
                <a:sym typeface="Calibri"/>
              </a:rPr>
              <a:t>(Nissenbaum, 2011) </a:t>
            </a:r>
            <a:r>
              <a:rPr lang="en" sz="2200" b="0" i="0" u="none" strike="noStrike" cap="none">
                <a:solidFill>
                  <a:schemeClr val="dk1"/>
                </a:solidFill>
                <a:latin typeface="Calibri"/>
                <a:ea typeface="Calibri"/>
                <a:cs typeface="Calibri"/>
                <a:sym typeface="Calibri"/>
              </a:rPr>
              <a:t>Privacy </a:t>
            </a:r>
            <a:r>
              <a:rPr lang="en" sz="2200">
                <a:solidFill>
                  <a:schemeClr val="dk1"/>
                </a:solidFill>
                <a:latin typeface="Calibri"/>
                <a:ea typeface="Calibri"/>
                <a:cs typeface="Calibri"/>
                <a:sym typeface="Calibri"/>
              </a:rPr>
              <a:t>is adherence to expected flows of personal information, modeled with the construct of </a:t>
            </a:r>
            <a:r>
              <a:rPr lang="en" sz="2200" i="1">
                <a:solidFill>
                  <a:schemeClr val="dk1"/>
                </a:solidFill>
                <a:latin typeface="Calibri"/>
                <a:ea typeface="Calibri"/>
                <a:cs typeface="Calibri"/>
                <a:sym typeface="Calibri"/>
              </a:rPr>
              <a:t>context-relative informational norms</a:t>
            </a:r>
            <a:r>
              <a:rPr lang="en" sz="2200">
                <a:solidFill>
                  <a:schemeClr val="dk1"/>
                </a:solidFill>
                <a:latin typeface="Calibri"/>
                <a:ea typeface="Calibri"/>
                <a:cs typeface="Calibri"/>
                <a:sym typeface="Calibri"/>
              </a:rPr>
              <a:t>.</a:t>
            </a:r>
            <a:endParaRPr sz="2200" b="0" i="0" u="none" strike="noStrike" cap="none">
              <a:solidFill>
                <a:schemeClr val="dk1"/>
              </a:solidFill>
              <a:latin typeface="Calibri"/>
              <a:ea typeface="Calibri"/>
              <a:cs typeface="Calibri"/>
              <a:sym typeface="Calibri"/>
            </a:endParaRPr>
          </a:p>
        </p:txBody>
      </p:sp>
      <p:sp>
        <p:nvSpPr>
          <p:cNvPr id="294" name="Google Shape;294;p56"/>
          <p:cNvSpPr txBox="1"/>
          <p:nvPr/>
        </p:nvSpPr>
        <p:spPr>
          <a:xfrm>
            <a:off x="277750" y="2315675"/>
            <a:ext cx="8648400" cy="2072400"/>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Clr>
                <a:schemeClr val="dk1"/>
              </a:buClr>
              <a:buSzPts val="2200"/>
              <a:buFont typeface="Arial"/>
              <a:buNone/>
            </a:pPr>
            <a:r>
              <a:rPr lang="en" sz="2200" i="1">
                <a:solidFill>
                  <a:schemeClr val="dk1"/>
                </a:solidFill>
                <a:latin typeface="Calibri"/>
                <a:ea typeface="Calibri"/>
                <a:cs typeface="Calibri"/>
                <a:sym typeface="Calibri"/>
              </a:rPr>
              <a:t>Context = </a:t>
            </a:r>
            <a:r>
              <a:rPr lang="en" sz="2200" b="0" i="0" u="none" strike="noStrike" cap="none">
                <a:solidFill>
                  <a:schemeClr val="dk1"/>
                </a:solidFill>
                <a:latin typeface="Calibri"/>
                <a:ea typeface="Calibri"/>
                <a:cs typeface="Calibri"/>
                <a:sym typeface="Calibri"/>
              </a:rPr>
              <a:t>Structured social settings (“Institutions”) characterized by roles, relationships, power structures, canonical activities, strategies, norms (rules), enforcement mechanisms, and internal values (goals, ends, purposes)</a:t>
            </a:r>
            <a:endParaRPr sz="1400" b="0" i="0" u="none" strike="noStrike" cap="none">
              <a:solidFill>
                <a:srgbClr val="000000"/>
              </a:solidFill>
              <a:latin typeface="Arial"/>
              <a:ea typeface="Arial"/>
              <a:cs typeface="Arial"/>
              <a:sym typeface="Arial"/>
            </a:endParaRPr>
          </a:p>
          <a:p>
            <a:pPr marL="0" marR="0" lvl="1" indent="0" algn="l" rtl="0">
              <a:lnSpc>
                <a:spcPct val="90000"/>
              </a:lnSpc>
              <a:spcBef>
                <a:spcPts val="0"/>
              </a:spcBef>
              <a:spcAft>
                <a:spcPts val="0"/>
              </a:spcAft>
              <a:buClr>
                <a:schemeClr val="dk1"/>
              </a:buClr>
              <a:buSzPts val="2200"/>
              <a:buFont typeface="Arial"/>
              <a:buNone/>
            </a:pPr>
            <a:r>
              <a:rPr lang="en" sz="2200" b="0" i="0" u="none" strike="noStrike" cap="none">
                <a:solidFill>
                  <a:schemeClr val="dk1"/>
                </a:solidFill>
                <a:latin typeface="Calibri"/>
                <a:ea typeface="Calibri"/>
                <a:cs typeface="Calibri"/>
                <a:sym typeface="Calibri"/>
              </a:rPr>
              <a:t>	E.g., healthcare, education, politics, religious observance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7"/>
          <p:cNvSpPr txBox="1"/>
          <p:nvPr/>
        </p:nvSpPr>
        <p:spPr>
          <a:xfrm>
            <a:off x="2525275" y="1019775"/>
            <a:ext cx="5358900" cy="1482000"/>
          </a:xfrm>
          <a:prstGeom prst="rect">
            <a:avLst/>
          </a:prstGeom>
          <a:noFill/>
          <a:ln>
            <a:noFill/>
          </a:ln>
        </p:spPr>
        <p:txBody>
          <a:bodyPr spcFirstLastPara="1" wrap="square" lIns="91425" tIns="45700" rIns="91425" bIns="45700" anchor="t" anchorCtr="0">
            <a:noAutofit/>
          </a:bodyPr>
          <a:lstStyle/>
          <a:p>
            <a:pPr marL="342900" marR="0" lvl="1" indent="-342900" algn="l" rtl="0">
              <a:lnSpc>
                <a:spcPct val="100000"/>
              </a:lnSpc>
              <a:spcBef>
                <a:spcPts val="0"/>
              </a:spcBef>
              <a:spcAft>
                <a:spcPts val="0"/>
              </a:spcAft>
              <a:buClr>
                <a:schemeClr val="dk1"/>
              </a:buClr>
              <a:buSzPts val="2200"/>
              <a:buFont typeface="Arial"/>
              <a:buChar char="–"/>
            </a:pPr>
            <a:r>
              <a:rPr lang="en" sz="2200" b="0" i="0" u="none" strike="noStrike" cap="none">
                <a:solidFill>
                  <a:schemeClr val="dk1"/>
                </a:solidFill>
                <a:latin typeface="Calibri"/>
                <a:ea typeface="Calibri"/>
                <a:cs typeface="Calibri"/>
                <a:sym typeface="Calibri"/>
              </a:rPr>
              <a:t>of a certain </a:t>
            </a:r>
            <a:r>
              <a:rPr lang="en" sz="2200" b="1" i="0" u="none" strike="noStrike" cap="none">
                <a:solidFill>
                  <a:schemeClr val="dk1"/>
                </a:solidFill>
                <a:latin typeface="Calibri"/>
                <a:ea typeface="Calibri"/>
                <a:cs typeface="Calibri"/>
                <a:sym typeface="Calibri"/>
              </a:rPr>
              <a:t>type</a:t>
            </a:r>
            <a:r>
              <a:rPr lang="en" sz="22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342900" marR="0" lvl="1" indent="-342900" algn="l" rtl="0">
              <a:lnSpc>
                <a:spcPct val="100000"/>
              </a:lnSpc>
              <a:spcBef>
                <a:spcPts val="0"/>
              </a:spcBef>
              <a:spcAft>
                <a:spcPts val="0"/>
              </a:spcAft>
              <a:buClr>
                <a:schemeClr val="dk1"/>
              </a:buClr>
              <a:buSzPts val="2200"/>
              <a:buFont typeface="Arial"/>
              <a:buChar char="–"/>
            </a:pPr>
            <a:r>
              <a:rPr lang="en" sz="2200" b="0" i="0" u="none" strike="noStrike" cap="none">
                <a:solidFill>
                  <a:schemeClr val="dk1"/>
                </a:solidFill>
                <a:latin typeface="Calibri"/>
                <a:ea typeface="Calibri"/>
                <a:cs typeface="Calibri"/>
                <a:sym typeface="Calibri"/>
              </a:rPr>
              <a:t>about a </a:t>
            </a:r>
            <a:r>
              <a:rPr lang="en" sz="2200" b="1" i="0" u="none" strike="noStrike" cap="none">
                <a:solidFill>
                  <a:schemeClr val="dk1"/>
                </a:solidFill>
                <a:latin typeface="Calibri"/>
                <a:ea typeface="Calibri"/>
                <a:cs typeface="Calibri"/>
                <a:sym typeface="Calibri"/>
              </a:rPr>
              <a:t>subject</a:t>
            </a:r>
            <a:endParaRPr sz="1400" b="0" i="0" u="none" strike="noStrike" cap="none">
              <a:solidFill>
                <a:srgbClr val="000000"/>
              </a:solidFill>
              <a:latin typeface="Arial"/>
              <a:ea typeface="Arial"/>
              <a:cs typeface="Arial"/>
              <a:sym typeface="Arial"/>
            </a:endParaRPr>
          </a:p>
          <a:p>
            <a:pPr marL="342900" marR="0" lvl="1" indent="-342900" algn="l" rtl="0">
              <a:lnSpc>
                <a:spcPct val="100000"/>
              </a:lnSpc>
              <a:spcBef>
                <a:spcPts val="0"/>
              </a:spcBef>
              <a:spcAft>
                <a:spcPts val="0"/>
              </a:spcAft>
              <a:buClr>
                <a:schemeClr val="dk1"/>
              </a:buClr>
              <a:buSzPts val="2200"/>
              <a:buFont typeface="Arial"/>
              <a:buChar char="–"/>
            </a:pPr>
            <a:r>
              <a:rPr lang="en" sz="2200" b="0" i="0" u="none" strike="noStrike" cap="none">
                <a:solidFill>
                  <a:schemeClr val="dk1"/>
                </a:solidFill>
                <a:latin typeface="Calibri"/>
                <a:ea typeface="Calibri"/>
                <a:cs typeface="Calibri"/>
                <a:sym typeface="Calibri"/>
              </a:rPr>
              <a:t>from a </a:t>
            </a:r>
            <a:r>
              <a:rPr lang="en" sz="2200" b="1" i="0" u="none" strike="noStrike" cap="none">
                <a:solidFill>
                  <a:schemeClr val="dk1"/>
                </a:solidFill>
                <a:latin typeface="Calibri"/>
                <a:ea typeface="Calibri"/>
                <a:cs typeface="Calibri"/>
                <a:sym typeface="Calibri"/>
              </a:rPr>
              <a:t>sender</a:t>
            </a:r>
            <a:endParaRPr sz="1400" b="0" i="0" u="none" strike="noStrike" cap="none">
              <a:solidFill>
                <a:srgbClr val="000000"/>
              </a:solidFill>
              <a:latin typeface="Arial"/>
              <a:ea typeface="Arial"/>
              <a:cs typeface="Arial"/>
              <a:sym typeface="Arial"/>
            </a:endParaRPr>
          </a:p>
          <a:p>
            <a:pPr marL="342900" marR="0" lvl="1" indent="-342900" algn="l" rtl="0">
              <a:lnSpc>
                <a:spcPct val="100000"/>
              </a:lnSpc>
              <a:spcBef>
                <a:spcPts val="0"/>
              </a:spcBef>
              <a:spcAft>
                <a:spcPts val="0"/>
              </a:spcAft>
              <a:buClr>
                <a:schemeClr val="dk1"/>
              </a:buClr>
              <a:buSzPts val="2200"/>
              <a:buFont typeface="Arial"/>
              <a:buChar char="–"/>
            </a:pPr>
            <a:r>
              <a:rPr lang="en" sz="2200" b="0" i="0" u="none" strike="noStrike" cap="none">
                <a:solidFill>
                  <a:schemeClr val="dk1"/>
                </a:solidFill>
                <a:latin typeface="Calibri"/>
                <a:ea typeface="Calibri"/>
                <a:cs typeface="Calibri"/>
                <a:sym typeface="Calibri"/>
              </a:rPr>
              <a:t>to a </a:t>
            </a:r>
            <a:r>
              <a:rPr lang="en" sz="2200" b="1" i="0" u="none" strike="noStrike" cap="none">
                <a:solidFill>
                  <a:schemeClr val="dk1"/>
                </a:solidFill>
                <a:latin typeface="Calibri"/>
                <a:ea typeface="Calibri"/>
                <a:cs typeface="Calibri"/>
                <a:sym typeface="Calibri"/>
              </a:rPr>
              <a:t>recipient</a:t>
            </a:r>
            <a:endParaRPr sz="1400" b="0" i="0" u="none" strike="noStrike" cap="none">
              <a:solidFill>
                <a:srgbClr val="000000"/>
              </a:solidFill>
              <a:latin typeface="Arial"/>
              <a:ea typeface="Arial"/>
              <a:cs typeface="Arial"/>
              <a:sym typeface="Arial"/>
            </a:endParaRPr>
          </a:p>
        </p:txBody>
      </p:sp>
      <p:sp>
        <p:nvSpPr>
          <p:cNvPr id="300" name="Google Shape;300;p57"/>
          <p:cNvSpPr txBox="1"/>
          <p:nvPr/>
        </p:nvSpPr>
        <p:spPr>
          <a:xfrm>
            <a:off x="804794" y="683822"/>
            <a:ext cx="4706100" cy="3858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200"/>
              <a:buFont typeface="Arial"/>
              <a:buNone/>
            </a:pPr>
            <a:r>
              <a:rPr lang="en" sz="2200" i="1">
                <a:solidFill>
                  <a:schemeClr val="dk1"/>
                </a:solidFill>
                <a:latin typeface="Calibri"/>
                <a:ea typeface="Calibri"/>
                <a:cs typeface="Calibri"/>
                <a:sym typeface="Calibri"/>
              </a:rPr>
              <a:t>Information</a:t>
            </a:r>
            <a:endParaRPr sz="1400" b="0" i="0" u="none" strike="noStrike" cap="none">
              <a:solidFill>
                <a:srgbClr val="000000"/>
              </a:solidFill>
              <a:latin typeface="Arial"/>
              <a:ea typeface="Arial"/>
              <a:cs typeface="Arial"/>
              <a:sym typeface="Arial"/>
            </a:endParaRPr>
          </a:p>
        </p:txBody>
      </p:sp>
      <p:sp>
        <p:nvSpPr>
          <p:cNvPr id="301" name="Google Shape;301;p57"/>
          <p:cNvSpPr txBox="1"/>
          <p:nvPr/>
        </p:nvSpPr>
        <p:spPr>
          <a:xfrm>
            <a:off x="3579779" y="2663350"/>
            <a:ext cx="5076896"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chemeClr val="dk1"/>
                </a:solidFill>
                <a:latin typeface="Calibri"/>
                <a:ea typeface="Calibri"/>
                <a:cs typeface="Calibri"/>
                <a:sym typeface="Calibri"/>
              </a:rPr>
              <a:t>is governed by </a:t>
            </a:r>
            <a:r>
              <a:rPr lang="en" sz="2200" b="1" i="1" dirty="0">
                <a:solidFill>
                  <a:schemeClr val="accent6"/>
                </a:solidFill>
                <a:latin typeface="Calibri"/>
                <a:ea typeface="Calibri"/>
                <a:cs typeface="Calibri"/>
                <a:sym typeface="Calibri"/>
              </a:rPr>
              <a:t>transmission principles</a:t>
            </a:r>
            <a:r>
              <a:rPr lang="en" sz="2200" dirty="0">
                <a:solidFill>
                  <a:schemeClr val="dk1"/>
                </a:solidFill>
                <a:latin typeface="Calibri"/>
                <a:ea typeface="Calibri"/>
                <a:cs typeface="Calibri"/>
                <a:sym typeface="Calibri"/>
              </a:rPr>
              <a:t>.</a:t>
            </a:r>
            <a:endParaRPr dirty="0">
              <a:solidFill>
                <a:schemeClr val="dk1"/>
              </a:solidFill>
            </a:endParaRPr>
          </a:p>
        </p:txBody>
      </p:sp>
      <p:sp>
        <p:nvSpPr>
          <p:cNvPr id="302" name="Google Shape;302;p57"/>
          <p:cNvSpPr txBox="1"/>
          <p:nvPr/>
        </p:nvSpPr>
        <p:spPr>
          <a:xfrm>
            <a:off x="4357991" y="3204850"/>
            <a:ext cx="4413600" cy="7029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7030A0"/>
              </a:buClr>
              <a:buSzPts val="2000"/>
              <a:buFont typeface="Arial"/>
              <a:buNone/>
            </a:pPr>
            <a:r>
              <a:rPr lang="en" sz="2000" b="0" i="1" u="none" strike="noStrike" cap="none">
                <a:latin typeface="Calibri"/>
                <a:ea typeface="Calibri"/>
                <a:cs typeface="Calibri"/>
                <a:sym typeface="Calibri"/>
              </a:rPr>
              <a:t>E.g., consent, notice, compulsion, confidentiality, sale, barter, entitlement, reciprocity, need, secrecy,…</a:t>
            </a:r>
            <a:endParaRPr sz="2000" b="0" i="1" u="none" strike="noStrike" cap="none">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8"/>
          <p:cNvSpPr txBox="1"/>
          <p:nvPr/>
        </p:nvSpPr>
        <p:spPr>
          <a:xfrm>
            <a:off x="196553" y="87841"/>
            <a:ext cx="8648344" cy="71189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0"/>
              <a:buFont typeface="Calibri"/>
              <a:buNone/>
            </a:pPr>
            <a:r>
              <a:rPr lang="en" sz="2400">
                <a:solidFill>
                  <a:schemeClr val="dk1"/>
                </a:solidFill>
                <a:latin typeface="Calibri"/>
                <a:ea typeface="Calibri"/>
                <a:cs typeface="Calibri"/>
                <a:sym typeface="Calibri"/>
              </a:rPr>
              <a:t>Legal Frameworks invoke CI implicitly</a:t>
            </a:r>
            <a:endParaRPr sz="2400" b="0" i="0" u="none" strike="noStrike" cap="none">
              <a:solidFill>
                <a:schemeClr val="dk1"/>
              </a:solidFill>
              <a:latin typeface="Calibri"/>
              <a:ea typeface="Calibri"/>
              <a:cs typeface="Calibri"/>
              <a:sym typeface="Calibri"/>
            </a:endParaRPr>
          </a:p>
        </p:txBody>
      </p:sp>
      <p:sp>
        <p:nvSpPr>
          <p:cNvPr id="308" name="Google Shape;308;p58"/>
          <p:cNvSpPr txBox="1"/>
          <p:nvPr/>
        </p:nvSpPr>
        <p:spPr>
          <a:xfrm>
            <a:off x="277738" y="602479"/>
            <a:ext cx="8229600" cy="1621564"/>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2200"/>
              <a:buFont typeface="Arial"/>
              <a:buNone/>
            </a:pPr>
            <a:r>
              <a:rPr lang="en" sz="2200" b="0" i="0" u="none" strike="noStrike" cap="none">
                <a:solidFill>
                  <a:schemeClr val="dk1"/>
                </a:solidFill>
                <a:latin typeface="Calibri"/>
                <a:ea typeface="Calibri"/>
                <a:cs typeface="Calibri"/>
                <a:sym typeface="Calibri"/>
              </a:rPr>
              <a:t>Privacy conversations are often framed by </a:t>
            </a:r>
            <a:r>
              <a:rPr lang="en" sz="2200" b="0" i="1" u="none" strike="noStrike" cap="none">
                <a:solidFill>
                  <a:schemeClr val="dk1"/>
                </a:solidFill>
                <a:latin typeface="Calibri"/>
                <a:ea typeface="Calibri"/>
                <a:cs typeface="Calibri"/>
                <a:sym typeface="Calibri"/>
              </a:rPr>
              <a:t>expectations</a:t>
            </a:r>
            <a:r>
              <a:rPr lang="en" sz="2200" b="0" i="0" u="none" strike="noStrike" cap="none">
                <a:solidFill>
                  <a:schemeClr val="dk1"/>
                </a:solidFill>
                <a:latin typeface="Calibri"/>
                <a:ea typeface="Calibri"/>
                <a:cs typeface="Calibri"/>
                <a:sym typeface="Calibri"/>
              </a:rPr>
              <a:t> of privacy.  </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chemeClr val="dk1"/>
              </a:buClr>
              <a:buSzPts val="1500"/>
              <a:buFont typeface="Arial"/>
              <a:buNone/>
            </a:pPr>
            <a:endParaRPr sz="1500" b="0" i="0" u="none" strike="noStrike" cap="none">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ts val="2200"/>
              <a:buFont typeface="Arial"/>
              <a:buNone/>
            </a:pPr>
            <a:r>
              <a:rPr lang="en" sz="2200" b="0" i="0" u="none" strike="noStrike" cap="none">
                <a:solidFill>
                  <a:schemeClr val="dk1"/>
                </a:solidFill>
                <a:latin typeface="Calibri"/>
                <a:ea typeface="Calibri"/>
                <a:cs typeface="Calibri"/>
                <a:sym typeface="Calibri"/>
              </a:rPr>
              <a:t>In fact, the “reasonable expectation of privacy” is a legal test crucial in defining scope of acceptable surveillance.</a:t>
            </a:r>
            <a:endParaRPr sz="2200" b="0" i="0" u="none" strike="noStrike" cap="none">
              <a:solidFill>
                <a:schemeClr val="dk1"/>
              </a:solidFill>
              <a:latin typeface="Calibri"/>
              <a:ea typeface="Calibri"/>
              <a:cs typeface="Calibri"/>
              <a:sym typeface="Calibri"/>
            </a:endParaRPr>
          </a:p>
        </p:txBody>
      </p:sp>
      <p:sp>
        <p:nvSpPr>
          <p:cNvPr id="309" name="Google Shape;309;p58"/>
          <p:cNvSpPr txBox="1"/>
          <p:nvPr/>
        </p:nvSpPr>
        <p:spPr>
          <a:xfrm>
            <a:off x="2787667" y="1910619"/>
            <a:ext cx="5881200" cy="11013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E36C09"/>
              </a:buClr>
              <a:buSzPts val="2000"/>
              <a:buFont typeface="Arial"/>
              <a:buNone/>
            </a:pPr>
            <a:r>
              <a:rPr lang="en" sz="2000" b="0" i="1" u="none" strike="noStrike" cap="none">
                <a:solidFill>
                  <a:srgbClr val="E36C09"/>
                </a:solidFill>
                <a:latin typeface="Calibri"/>
                <a:ea typeface="Calibri"/>
                <a:cs typeface="Calibri"/>
                <a:sym typeface="Calibri"/>
              </a:rPr>
              <a:t>Reasonable expectation </a:t>
            </a:r>
            <a:r>
              <a:rPr lang="en" sz="2000" b="0" i="0" u="none" strike="noStrike" cap="none">
                <a:solidFill>
                  <a:srgbClr val="E36C09"/>
                </a:solidFill>
                <a:latin typeface="Calibri"/>
                <a:ea typeface="Calibri"/>
                <a:cs typeface="Calibri"/>
                <a:sym typeface="Calibri"/>
              </a:rPr>
              <a:t>often comes down to </a:t>
            </a:r>
            <a:r>
              <a:rPr lang="en" sz="2000" b="0" i="1" u="none" strike="noStrike" cap="none">
                <a:solidFill>
                  <a:srgbClr val="E36C09"/>
                </a:solidFill>
                <a:latin typeface="Calibri"/>
                <a:ea typeface="Calibri"/>
                <a:cs typeface="Calibri"/>
                <a:sym typeface="Calibri"/>
              </a:rPr>
              <a:t>context</a:t>
            </a:r>
            <a:r>
              <a:rPr lang="en" sz="2000" b="0" i="0" u="none" strike="noStrike" cap="none">
                <a:solidFill>
                  <a:srgbClr val="E36C0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E36C09"/>
              </a:buClr>
              <a:buSzPts val="2000"/>
              <a:buFont typeface="Arial"/>
              <a:buNone/>
            </a:pPr>
            <a:r>
              <a:rPr lang="en" sz="2000" b="0" i="0" u="none" strike="noStrike" cap="none">
                <a:solidFill>
                  <a:srgbClr val="E36C09"/>
                </a:solidFill>
                <a:latin typeface="Calibri"/>
                <a:ea typeface="Calibri"/>
                <a:cs typeface="Calibri"/>
                <a:sym typeface="Calibri"/>
              </a:rPr>
              <a:t>	E.g., hotel room vs. street corner </a:t>
            </a:r>
            <a:endParaRPr sz="2000" b="0" i="1" u="none" strike="noStrike" cap="none">
              <a:solidFill>
                <a:srgbClr val="E36C09"/>
              </a:solidFill>
              <a:latin typeface="Calibri"/>
              <a:ea typeface="Calibri"/>
              <a:cs typeface="Calibri"/>
              <a:sym typeface="Calibri"/>
            </a:endParaRPr>
          </a:p>
        </p:txBody>
      </p:sp>
      <p:cxnSp>
        <p:nvCxnSpPr>
          <p:cNvPr id="310" name="Google Shape;310;p58"/>
          <p:cNvCxnSpPr/>
          <p:nvPr/>
        </p:nvCxnSpPr>
        <p:spPr>
          <a:xfrm flipH="1">
            <a:off x="1925861" y="1569437"/>
            <a:ext cx="975600" cy="1432800"/>
          </a:xfrm>
          <a:prstGeom prst="straightConnector1">
            <a:avLst/>
          </a:prstGeom>
          <a:noFill/>
          <a:ln w="28575" cap="flat" cmpd="sng">
            <a:solidFill>
              <a:srgbClr val="FF0000"/>
            </a:solidFill>
            <a:prstDash val="solid"/>
            <a:round/>
            <a:headEnd type="none" w="sm" len="sm"/>
            <a:tailEnd type="triangle" w="med" len="med"/>
          </a:ln>
          <a:effectLst>
            <a:outerShdw blurRad="40000" dist="23000" dir="5400000" rotWithShape="0">
              <a:srgbClr val="000000">
                <a:alpha val="34509"/>
              </a:srgbClr>
            </a:outerShdw>
          </a:effectLst>
        </p:spPr>
      </p:cxnSp>
      <p:sp>
        <p:nvSpPr>
          <p:cNvPr id="311" name="Google Shape;311;p58"/>
          <p:cNvSpPr txBox="1"/>
          <p:nvPr/>
        </p:nvSpPr>
        <p:spPr>
          <a:xfrm>
            <a:off x="483628" y="2881591"/>
            <a:ext cx="5689200" cy="4401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FF0000"/>
              </a:buClr>
              <a:buSzPts val="2200"/>
              <a:buFont typeface="Arial"/>
              <a:buNone/>
            </a:pPr>
            <a:r>
              <a:rPr lang="en" sz="2200" b="0" i="1" u="none" strike="noStrike" cap="none">
                <a:solidFill>
                  <a:srgbClr val="FF0000"/>
                </a:solidFill>
                <a:latin typeface="Calibri"/>
                <a:ea typeface="Calibri"/>
                <a:cs typeface="Calibri"/>
                <a:sym typeface="Calibri"/>
              </a:rPr>
              <a:t>Highly dynamic in today’s technology landscape!</a:t>
            </a:r>
            <a:endParaRPr sz="2200" b="0" i="1" u="none" strike="noStrike" cap="none">
              <a:solidFill>
                <a:srgbClr val="FF0000"/>
              </a:solidFill>
              <a:latin typeface="Calibri"/>
              <a:ea typeface="Calibri"/>
              <a:cs typeface="Calibri"/>
              <a:sym typeface="Calibri"/>
            </a:endParaRPr>
          </a:p>
        </p:txBody>
      </p:sp>
      <p:sp>
        <p:nvSpPr>
          <p:cNvPr id="312" name="Google Shape;312;p58"/>
          <p:cNvSpPr txBox="1"/>
          <p:nvPr/>
        </p:nvSpPr>
        <p:spPr>
          <a:xfrm>
            <a:off x="409072" y="3450615"/>
            <a:ext cx="8223300" cy="11568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005493"/>
              </a:buClr>
              <a:buSzPts val="1800"/>
              <a:buFont typeface="Arial"/>
              <a:buNone/>
            </a:pPr>
            <a:r>
              <a:rPr lang="en" sz="1800" b="0" i="0" u="none" strike="noStrike" cap="none">
                <a:solidFill>
                  <a:srgbClr val="005493"/>
                </a:solidFill>
                <a:latin typeface="Calibri"/>
                <a:ea typeface="Calibri"/>
                <a:cs typeface="Calibri"/>
                <a:sym typeface="Calibri"/>
              </a:rPr>
              <a:t>Walking down the street, one could argue you could expect to be watched.  But, should you also expect to be:</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5493"/>
              </a:buClr>
              <a:buSzPts val="1800"/>
              <a:buFont typeface="Arial"/>
              <a:buChar char="–"/>
            </a:pPr>
            <a:r>
              <a:rPr lang="en" sz="1800" b="0" i="0" u="none" strike="noStrike" cap="none">
                <a:solidFill>
                  <a:srgbClr val="005493"/>
                </a:solidFill>
                <a:latin typeface="Calibri"/>
                <a:ea typeface="Calibri"/>
                <a:cs typeface="Calibri"/>
                <a:sym typeface="Calibri"/>
              </a:rPr>
              <a:t>Identified (e.g., facial recognition) </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5493"/>
              </a:buClr>
              <a:buSzPts val="1800"/>
              <a:buFont typeface="Arial"/>
              <a:buChar char="–"/>
            </a:pPr>
            <a:r>
              <a:rPr lang="en" sz="1800" b="0" i="0" u="none" strike="noStrike" cap="none">
                <a:solidFill>
                  <a:srgbClr val="005493"/>
                </a:solidFill>
                <a:latin typeface="Calibri"/>
                <a:ea typeface="Calibri"/>
                <a:cs typeface="Calibri"/>
                <a:sym typeface="Calibri"/>
              </a:rPr>
              <a:t>Tracked (e.g., mobile-phone tracking)</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5493"/>
              </a:buClr>
              <a:buSzPts val="1800"/>
              <a:buFont typeface="Arial"/>
              <a:buChar char="–"/>
            </a:pPr>
            <a:r>
              <a:rPr lang="en" sz="1800" b="0" i="0" u="none" strike="noStrike" cap="none">
                <a:solidFill>
                  <a:srgbClr val="005493"/>
                </a:solidFill>
                <a:latin typeface="Calibri"/>
                <a:ea typeface="Calibri"/>
                <a:cs typeface="Calibri"/>
                <a:sym typeface="Calibri"/>
              </a:rPr>
              <a:t>Recorded (e.g., audio bugging, infrared cameras)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1534</Words>
  <Application>Microsoft Macintosh PowerPoint</Application>
  <PresentationFormat>On-screen Show (16:9)</PresentationFormat>
  <Paragraphs>145</Paragraphs>
  <Slides>43</Slides>
  <Notes>43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43</vt:i4>
      </vt:variant>
    </vt:vector>
  </HeadingPairs>
  <TitlesOfParts>
    <vt:vector size="48" baseType="lpstr">
      <vt:lpstr>Calibri</vt:lpstr>
      <vt:lpstr>Arial</vt:lpstr>
      <vt:lpstr>Tahoma</vt:lpstr>
      <vt:lpstr>Simple Light</vt:lpstr>
      <vt:lpstr>Office Theme</vt:lpstr>
      <vt:lpstr>IST 597: Foundations of Data Privacy Introduction and course expectations</vt:lpstr>
      <vt:lpstr>What is your definition of privacy?</vt:lpstr>
      <vt:lpstr>PowerPoint Presentation</vt:lpstr>
      <vt:lpstr>How do you give people control over their personal information?</vt:lpstr>
      <vt:lpstr>Notice and Consent</vt:lpstr>
      <vt:lpstr>PowerPoint Presentation</vt:lpstr>
      <vt:lpstr>PowerPoint Presentation</vt:lpstr>
      <vt:lpstr>PowerPoint Presentation</vt:lpstr>
      <vt:lpstr>PowerPoint Presentation</vt:lpstr>
      <vt:lpstr>On the Internet, you might share information in a public forum. But, should you expect this information be harvested, aggregated, analyzed, and used for specific purposes (not intended by you)?</vt:lpstr>
      <vt:lpstr>PowerPoint Presentation</vt:lpstr>
      <vt:lpstr>Once we’ve established what information could/should be shared, how do we assure that’s (all) we’re sharing?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Syllabus and Expectations</vt:lpstr>
      <vt:lpstr>Baseline Expectations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597: Foundations of Data Privacy</dc:title>
  <cp:lastModifiedBy>Sarah Rajtmajer</cp:lastModifiedBy>
  <cp:revision>33</cp:revision>
  <dcterms:modified xsi:type="dcterms:W3CDTF">2022-01-10T17:47:11Z</dcterms:modified>
</cp:coreProperties>
</file>